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6" r:id="rId2"/>
    <p:sldId id="279" r:id="rId3"/>
    <p:sldId id="271" r:id="rId4"/>
    <p:sldId id="293" r:id="rId5"/>
    <p:sldId id="283" r:id="rId6"/>
    <p:sldId id="284" r:id="rId7"/>
    <p:sldId id="280" r:id="rId8"/>
    <p:sldId id="287" r:id="rId9"/>
    <p:sldId id="288" r:id="rId10"/>
    <p:sldId id="289" r:id="rId11"/>
    <p:sldId id="290" r:id="rId12"/>
    <p:sldId id="294" r:id="rId13"/>
    <p:sldId id="295" r:id="rId14"/>
    <p:sldId id="296" r:id="rId15"/>
    <p:sldId id="297" r:id="rId16"/>
    <p:sldId id="298" r:id="rId17"/>
    <p:sldId id="300" r:id="rId18"/>
    <p:sldId id="301" r:id="rId19"/>
    <p:sldId id="303" r:id="rId20"/>
    <p:sldId id="302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2" r:id="rId29"/>
    <p:sldId id="291" r:id="rId30"/>
    <p:sldId id="311" r:id="rId31"/>
    <p:sldId id="314" r:id="rId32"/>
    <p:sldId id="313" r:id="rId33"/>
    <p:sldId id="316" r:id="rId34"/>
    <p:sldId id="281" r:id="rId3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envenue" id="{E75E278A-FF0E-49A4-B170-79828D63BBAD}">
          <p14:sldIdLst>
            <p14:sldId id="256"/>
          </p14:sldIdLst>
        </p14:section>
        <p14:section name="Création, morphose, annotation, collaboration, recherche" id="{B9B51309-D148-4332-87C2-07BE32FBCA3B}">
          <p14:sldIdLst>
            <p14:sldId id="279"/>
            <p14:sldId id="271"/>
            <p14:sldId id="293"/>
            <p14:sldId id="283"/>
            <p14:sldId id="284"/>
            <p14:sldId id="280"/>
            <p14:sldId id="287"/>
            <p14:sldId id="288"/>
            <p14:sldId id="289"/>
            <p14:sldId id="290"/>
            <p14:sldId id="294"/>
            <p14:sldId id="295"/>
            <p14:sldId id="296"/>
            <p14:sldId id="297"/>
            <p14:sldId id="298"/>
            <p14:sldId id="300"/>
            <p14:sldId id="301"/>
            <p14:sldId id="303"/>
            <p14:sldId id="302"/>
            <p14:sldId id="304"/>
            <p14:sldId id="305"/>
            <p14:sldId id="306"/>
            <p14:sldId id="307"/>
            <p14:sldId id="308"/>
            <p14:sldId id="309"/>
            <p14:sldId id="310"/>
            <p14:sldId id="312"/>
            <p14:sldId id="291"/>
            <p14:sldId id="311"/>
            <p14:sldId id="314"/>
            <p14:sldId id="313"/>
            <p14:sldId id="316"/>
            <p14:sldId id="281"/>
          </p14:sldIdLst>
        </p14:section>
        <p14:section name="En savoir plus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C25"/>
    <a:srgbClr val="D24726"/>
    <a:srgbClr val="404040"/>
    <a:srgbClr val="FF9B45"/>
    <a:srgbClr val="DD462F"/>
    <a:srgbClr val="F8CFB6"/>
    <a:srgbClr val="F8CAB6"/>
    <a:srgbClr val="923922"/>
    <a:srgbClr val="F5F5F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241" autoAdjust="0"/>
  </p:normalViewPr>
  <p:slideViewPr>
    <p:cSldViewPr snapToGrid="0">
      <p:cViewPr varScale="1">
        <p:scale>
          <a:sx n="60" d="100"/>
          <a:sy n="60" d="100"/>
        </p:scale>
        <p:origin x="916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A10B748-EA40-4668-98E8-E24129A8E968}" type="datetime1">
              <a:rPr lang="fr-FR" smtClean="0"/>
              <a:t>01/06/2024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0F4E9AA-8B68-4026-826F-95F859DBBF5A}" type="datetime1">
              <a:rPr lang="fr-FR" noProof="0" smtClean="0"/>
              <a:t>01/06/2024</a:t>
            </a:fld>
            <a:endParaRPr lang="fr-FR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6281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365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820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416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513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263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718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505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184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28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47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536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104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44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8262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751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524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5376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914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6507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904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87263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1664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2788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0709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9020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528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5176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9949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1608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2283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0365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10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fr-FR" sz="1800" noProof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Modifiez les styles du texte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Deuxième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Troisième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Quatrième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D73AFFA-A6F2-4B06-B935-9E8D85E79903}" type="datetime1">
              <a:rPr lang="fr-FR" noProof="0" smtClean="0"/>
              <a:t>01/06/2024</a:t>
            </a:fld>
            <a:endParaRPr lang="fr-FR" noProof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Modifiez les styles du texte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Deuxième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Troisième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Quatrième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4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fr-FR" sz="1800" noProof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61B589D6-0A3B-49A2-A2F1-A1288C62EC4C}" type="datetime1">
              <a:rPr lang="fr-FR" noProof="0" smtClean="0"/>
              <a:t>01/06/2024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fr-FR" noProof="0" smtClean="0"/>
              <a:pPr/>
              <a:t>‹N°›</a:t>
            </a:fld>
            <a:endParaRPr lang="fr-FR" noProof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04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E5F5ADE-9242-FE85-7BE0-85E6743B0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805" y="132080"/>
            <a:ext cx="7305381" cy="5913271"/>
          </a:xfrm>
          <a:prstGeom prst="rect">
            <a:avLst/>
          </a:prstGeom>
        </p:spPr>
      </p:pic>
      <p:sp>
        <p:nvSpPr>
          <p:cNvPr id="8" name="Sous-titre 2">
            <a:extLst>
              <a:ext uri="{FF2B5EF4-FFF2-40B4-BE49-F238E27FC236}">
                <a16:creationId xmlns:a16="http://schemas.microsoft.com/office/drawing/2014/main" id="{43888027-0150-2DBE-F4A0-BECA60A4B892}"/>
              </a:ext>
            </a:extLst>
          </p:cNvPr>
          <p:cNvSpPr txBox="1">
            <a:spLocks/>
          </p:cNvSpPr>
          <p:nvPr/>
        </p:nvSpPr>
        <p:spPr>
          <a:xfrm>
            <a:off x="1327354" y="-18712"/>
            <a:ext cx="9690121" cy="618818"/>
          </a:xfrm>
          <a:prstGeom prst="rect">
            <a:avLst/>
          </a:prstGeom>
          <a:solidFill>
            <a:srgbClr val="D24726"/>
          </a:solidFill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i="0" dirty="0">
                <a:solidFill>
                  <a:srgbClr val="271A38"/>
                </a:solidFill>
                <a:effectLst/>
                <a:highlight>
                  <a:srgbClr val="FFFFFF"/>
                </a:highlight>
                <a:latin typeface="+mj-lt"/>
              </a:rPr>
              <a:t>Organisez la communication de lancement d'une startup high tech</a:t>
            </a:r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2113939" y="5992432"/>
            <a:ext cx="8386916" cy="73578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solidFill>
                  <a:schemeClr val="bg1"/>
                </a:solidFill>
                <a:latin typeface="+mj-lt"/>
              </a:rPr>
              <a:t>BAKOUBOULA DIDE : Chargé de Marketing et Communication</a:t>
            </a:r>
          </a:p>
          <a:p>
            <a:endParaRPr lang="fr-FR" sz="16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SOMMAIRE</a:t>
            </a:r>
          </a:p>
        </p:txBody>
      </p:sp>
      <p:sp>
        <p:nvSpPr>
          <p:cNvPr id="25" name="Espace réservé du contenu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I-PLAN DE COMMUNICATION</a:t>
            </a:r>
          </a:p>
        </p:txBody>
      </p:sp>
      <p:grpSp>
        <p:nvGrpSpPr>
          <p:cNvPr id="18" name="Groupe 17" descr="Petit cercle contenant le chiffre 1 pour indiquer la première étape"/>
          <p:cNvGrpSpPr/>
          <p:nvPr/>
        </p:nvGrpSpPr>
        <p:grpSpPr bwMode="blackWhite">
          <a:xfrm>
            <a:off x="531552" y="1917997"/>
            <a:ext cx="558179" cy="409838"/>
            <a:chOff x="6953426" y="711274"/>
            <a:chExt cx="558179" cy="409838"/>
          </a:xfrm>
        </p:grpSpPr>
        <p:sp>
          <p:nvSpPr>
            <p:cNvPr id="19" name="Ovale 18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20" name="Zone de texte 19" descr="Chiffre 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Espace réservé du contenu 17"/>
          <p:cNvSpPr txBox="1">
            <a:spLocks/>
          </p:cNvSpPr>
          <p:nvPr/>
        </p:nvSpPr>
        <p:spPr>
          <a:xfrm>
            <a:off x="1056513" y="195818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objectifs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SMART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et 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KPI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oupe 32" descr="Petit cercle contenant le chiffre 2 pour indiquer la deuxième étape"/>
          <p:cNvGrpSpPr/>
          <p:nvPr/>
        </p:nvGrpSpPr>
        <p:grpSpPr bwMode="blackWhite">
          <a:xfrm>
            <a:off x="531552" y="2517547"/>
            <a:ext cx="558179" cy="409838"/>
            <a:chOff x="6953426" y="711274"/>
            <a:chExt cx="558179" cy="409838"/>
          </a:xfrm>
        </p:grpSpPr>
        <p:sp>
          <p:nvSpPr>
            <p:cNvPr id="34" name="Ovale 33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35" name="Zone de texte 34" descr="Chiffre 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22" name="Groupe 21" descr="Petit cercle contenant le chiffre 3 pour indiquer la troisième étape"/>
          <p:cNvGrpSpPr/>
          <p:nvPr/>
        </p:nvGrpSpPr>
        <p:grpSpPr bwMode="blackWhite">
          <a:xfrm>
            <a:off x="531552" y="3775483"/>
            <a:ext cx="558179" cy="409838"/>
            <a:chOff x="6953426" y="711274"/>
            <a:chExt cx="558179" cy="409838"/>
          </a:xfrm>
        </p:grpSpPr>
        <p:sp>
          <p:nvSpPr>
            <p:cNvPr id="24" name="Ovale 23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30" name="Zone de texte 29" descr="Chiffre 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grpSp>
        <p:nvGrpSpPr>
          <p:cNvPr id="37" name="Groupe 36" descr="Petit cercle contenant le chiffre 4 pour indiquer la quatrième étape"/>
          <p:cNvGrpSpPr/>
          <p:nvPr/>
        </p:nvGrpSpPr>
        <p:grpSpPr bwMode="blackWhite">
          <a:xfrm>
            <a:off x="531552" y="5137379"/>
            <a:ext cx="558179" cy="409838"/>
            <a:chOff x="6953426" y="711274"/>
            <a:chExt cx="558179" cy="409838"/>
          </a:xfrm>
        </p:grpSpPr>
        <p:sp>
          <p:nvSpPr>
            <p:cNvPr id="38" name="Ovale 37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39" name="Zone de texte 38" descr="Chiffre 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6</a:t>
              </a:r>
            </a:p>
          </p:txBody>
        </p:sp>
      </p:grpSp>
      <p:grpSp>
        <p:nvGrpSpPr>
          <p:cNvPr id="2" name="Groupe 1" descr="Petit cercle contenant le chiffre 1 pour indiquer la première étape">
            <a:extLst>
              <a:ext uri="{FF2B5EF4-FFF2-40B4-BE49-F238E27FC236}">
                <a16:creationId xmlns:a16="http://schemas.microsoft.com/office/drawing/2014/main" id="{AB50149A-15F7-836F-629B-CC704C32838F}"/>
              </a:ext>
            </a:extLst>
          </p:cNvPr>
          <p:cNvGrpSpPr/>
          <p:nvPr/>
        </p:nvGrpSpPr>
        <p:grpSpPr bwMode="blackWhite">
          <a:xfrm>
            <a:off x="6414192" y="1938317"/>
            <a:ext cx="558179" cy="409838"/>
            <a:chOff x="6953426" y="711274"/>
            <a:chExt cx="558179" cy="409838"/>
          </a:xfrm>
        </p:grpSpPr>
        <p:sp>
          <p:nvSpPr>
            <p:cNvPr id="3" name="Ovale 18" descr="Petit cercle">
              <a:extLst>
                <a:ext uri="{FF2B5EF4-FFF2-40B4-BE49-F238E27FC236}">
                  <a16:creationId xmlns:a16="http://schemas.microsoft.com/office/drawing/2014/main" id="{45AAA2A7-28B8-CC55-569C-946DE5DB03BD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5" name="Zone de texte 19" descr="Chiffre 1">
              <a:extLst>
                <a:ext uri="{FF2B5EF4-FFF2-40B4-BE49-F238E27FC236}">
                  <a16:creationId xmlns:a16="http://schemas.microsoft.com/office/drawing/2014/main" id="{E838E211-2970-24DE-1383-11BC6E48A556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grpSp>
        <p:nvGrpSpPr>
          <p:cNvPr id="7" name="Groupe 6" descr="Petit cercle contenant le chiffre 2 pour indiquer la deuxième étape">
            <a:extLst>
              <a:ext uri="{FF2B5EF4-FFF2-40B4-BE49-F238E27FC236}">
                <a16:creationId xmlns:a16="http://schemas.microsoft.com/office/drawing/2014/main" id="{5C266526-8711-1B99-3EAB-5A17B7A2ED57}"/>
              </a:ext>
            </a:extLst>
          </p:cNvPr>
          <p:cNvGrpSpPr/>
          <p:nvPr/>
        </p:nvGrpSpPr>
        <p:grpSpPr bwMode="blackWhite">
          <a:xfrm>
            <a:off x="6414192" y="2519777"/>
            <a:ext cx="558179" cy="409838"/>
            <a:chOff x="6953426" y="711274"/>
            <a:chExt cx="558179" cy="409838"/>
          </a:xfrm>
        </p:grpSpPr>
        <p:sp>
          <p:nvSpPr>
            <p:cNvPr id="8" name="Ovale 33" descr="Petit cercle">
              <a:extLst>
                <a:ext uri="{FF2B5EF4-FFF2-40B4-BE49-F238E27FC236}">
                  <a16:creationId xmlns:a16="http://schemas.microsoft.com/office/drawing/2014/main" id="{2E5B96D3-F589-971A-F7E6-B04A1D36DB08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9" name="Zone de texte 34" descr="Chiffre 2">
              <a:extLst>
                <a:ext uri="{FF2B5EF4-FFF2-40B4-BE49-F238E27FC236}">
                  <a16:creationId xmlns:a16="http://schemas.microsoft.com/office/drawing/2014/main" id="{2DF1927F-8FBA-5C6B-5649-EFC961FBCB0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11" name="Groupe 10" descr="Petit cercle contenant le chiffre 3 pour indiquer la troisième étape">
            <a:extLst>
              <a:ext uri="{FF2B5EF4-FFF2-40B4-BE49-F238E27FC236}">
                <a16:creationId xmlns:a16="http://schemas.microsoft.com/office/drawing/2014/main" id="{24A67E8D-B03F-8ACA-F6E3-8DB72D092280}"/>
              </a:ext>
            </a:extLst>
          </p:cNvPr>
          <p:cNvGrpSpPr/>
          <p:nvPr/>
        </p:nvGrpSpPr>
        <p:grpSpPr bwMode="blackWhite">
          <a:xfrm>
            <a:off x="6414192" y="3094763"/>
            <a:ext cx="558179" cy="409838"/>
            <a:chOff x="6953426" y="711274"/>
            <a:chExt cx="558179" cy="409838"/>
          </a:xfrm>
        </p:grpSpPr>
        <p:sp>
          <p:nvSpPr>
            <p:cNvPr id="12" name="Ovale 23" descr="Petit cercle">
              <a:extLst>
                <a:ext uri="{FF2B5EF4-FFF2-40B4-BE49-F238E27FC236}">
                  <a16:creationId xmlns:a16="http://schemas.microsoft.com/office/drawing/2014/main" id="{79EF9E97-C6DC-DDF7-9702-BE32BD538F6E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13" name="Zone de texte 29" descr="Chiffre 3">
              <a:extLst>
                <a:ext uri="{FF2B5EF4-FFF2-40B4-BE49-F238E27FC236}">
                  <a16:creationId xmlns:a16="http://schemas.microsoft.com/office/drawing/2014/main" id="{AB912350-275B-588B-CCDA-D4B2905C61C5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grpSp>
        <p:nvGrpSpPr>
          <p:cNvPr id="15" name="Groupe 14" descr="Petit cercle contenant le chiffre 4 pour indiquer la quatrième étape">
            <a:extLst>
              <a:ext uri="{FF2B5EF4-FFF2-40B4-BE49-F238E27FC236}">
                <a16:creationId xmlns:a16="http://schemas.microsoft.com/office/drawing/2014/main" id="{123E3EAA-327E-84A4-2C00-03F88F9D1C49}"/>
              </a:ext>
            </a:extLst>
          </p:cNvPr>
          <p:cNvGrpSpPr/>
          <p:nvPr/>
        </p:nvGrpSpPr>
        <p:grpSpPr bwMode="blackWhite">
          <a:xfrm>
            <a:off x="6414192" y="4176243"/>
            <a:ext cx="558179" cy="409838"/>
            <a:chOff x="6953426" y="711274"/>
            <a:chExt cx="558179" cy="409838"/>
          </a:xfrm>
        </p:grpSpPr>
        <p:sp>
          <p:nvSpPr>
            <p:cNvPr id="16" name="Ovale 37" descr="Petit cercle">
              <a:extLst>
                <a:ext uri="{FF2B5EF4-FFF2-40B4-BE49-F238E27FC236}">
                  <a16:creationId xmlns:a16="http://schemas.microsoft.com/office/drawing/2014/main" id="{D16B057C-8885-0DE6-263C-C2C5DAAF08DA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17" name="Zone de texte 38" descr="Chiffre 4">
              <a:extLst>
                <a:ext uri="{FF2B5EF4-FFF2-40B4-BE49-F238E27FC236}">
                  <a16:creationId xmlns:a16="http://schemas.microsoft.com/office/drawing/2014/main" id="{CC280F1A-0BCC-2C89-CE16-F408CC048358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26" name="Espace réservé du contenu 17">
            <a:extLst>
              <a:ext uri="{FF2B5EF4-FFF2-40B4-BE49-F238E27FC236}">
                <a16:creationId xmlns:a16="http://schemas.microsoft.com/office/drawing/2014/main" id="{4AB458CA-AAC9-3512-73B0-17BBB8E22E60}"/>
              </a:ext>
            </a:extLst>
          </p:cNvPr>
          <p:cNvSpPr txBox="1">
            <a:spLocks/>
          </p:cNvSpPr>
          <p:nvPr/>
        </p:nvSpPr>
        <p:spPr>
          <a:xfrm>
            <a:off x="5955823" y="1455491"/>
            <a:ext cx="5704625" cy="664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II-ACTIONS DE COMMUNICATION : Livrables</a:t>
            </a:r>
          </a:p>
        </p:txBody>
      </p:sp>
      <p:sp>
        <p:nvSpPr>
          <p:cNvPr id="27" name="Espace réservé du contenu 17">
            <a:extLst>
              <a:ext uri="{FF2B5EF4-FFF2-40B4-BE49-F238E27FC236}">
                <a16:creationId xmlns:a16="http://schemas.microsoft.com/office/drawing/2014/main" id="{D309250E-D9E1-9789-7207-4D02D6A82506}"/>
              </a:ext>
            </a:extLst>
          </p:cNvPr>
          <p:cNvSpPr txBox="1">
            <a:spLocks/>
          </p:cNvSpPr>
          <p:nvPr/>
        </p:nvSpPr>
        <p:spPr>
          <a:xfrm>
            <a:off x="1061433" y="2544395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28" name="Groupe 27" descr="Petit cercle contenant le chiffre 2 pour indiquer la deuxième étape">
            <a:extLst>
              <a:ext uri="{FF2B5EF4-FFF2-40B4-BE49-F238E27FC236}">
                <a16:creationId xmlns:a16="http://schemas.microsoft.com/office/drawing/2014/main" id="{4A712971-18F0-5B3C-E029-4D4CDDD78C71}"/>
              </a:ext>
            </a:extLst>
          </p:cNvPr>
          <p:cNvGrpSpPr/>
          <p:nvPr/>
        </p:nvGrpSpPr>
        <p:grpSpPr bwMode="blackWhite">
          <a:xfrm>
            <a:off x="525260" y="3116725"/>
            <a:ext cx="558179" cy="409838"/>
            <a:chOff x="6953426" y="711274"/>
            <a:chExt cx="558179" cy="409838"/>
          </a:xfrm>
        </p:grpSpPr>
        <p:sp>
          <p:nvSpPr>
            <p:cNvPr id="31" name="Ovale 33" descr="Petit cercle">
              <a:extLst>
                <a:ext uri="{FF2B5EF4-FFF2-40B4-BE49-F238E27FC236}">
                  <a16:creationId xmlns:a16="http://schemas.microsoft.com/office/drawing/2014/main" id="{7AF97031-CBE3-F3DC-8FFA-F201142B9E88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1" name="Zone de texte 34" descr="Chiffre 2">
              <a:extLst>
                <a:ext uri="{FF2B5EF4-FFF2-40B4-BE49-F238E27FC236}">
                  <a16:creationId xmlns:a16="http://schemas.microsoft.com/office/drawing/2014/main" id="{D9463BAF-EC86-6983-6FC5-4FD5F5664135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2" name="Espace réservé du contenu 17">
            <a:extLst>
              <a:ext uri="{FF2B5EF4-FFF2-40B4-BE49-F238E27FC236}">
                <a16:creationId xmlns:a16="http://schemas.microsoft.com/office/drawing/2014/main" id="{FEC8AA35-E26D-EAE6-E5D4-F6C44CCE3831}"/>
              </a:ext>
            </a:extLst>
          </p:cNvPr>
          <p:cNvSpPr txBox="1">
            <a:spLocks/>
          </p:cNvSpPr>
          <p:nvPr/>
        </p:nvSpPr>
        <p:spPr>
          <a:xfrm>
            <a:off x="1061433" y="313570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canaux de communication</a:t>
            </a:r>
            <a:r>
              <a:rPr lang="fr-FR" sz="160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1600" b="1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et</a:t>
            </a:r>
            <a:r>
              <a:rPr lang="fr-FR" sz="160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messages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43" name="Espace réservé du contenu 17">
            <a:extLst>
              <a:ext uri="{FF2B5EF4-FFF2-40B4-BE49-F238E27FC236}">
                <a16:creationId xmlns:a16="http://schemas.microsoft.com/office/drawing/2014/main" id="{56435F2F-BEA1-45F3-840D-40E452DD73BF}"/>
              </a:ext>
            </a:extLst>
          </p:cNvPr>
          <p:cNvSpPr txBox="1">
            <a:spLocks/>
          </p:cNvSpPr>
          <p:nvPr/>
        </p:nvSpPr>
        <p:spPr>
          <a:xfrm>
            <a:off x="1067529" y="381845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lancement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44" name="Groupe 43" descr="Petit cercle contenant le chiffre 4 pour indiquer la quatrième étape">
            <a:extLst>
              <a:ext uri="{FF2B5EF4-FFF2-40B4-BE49-F238E27FC236}">
                <a16:creationId xmlns:a16="http://schemas.microsoft.com/office/drawing/2014/main" id="{C82D8F38-D41B-88DF-EC8D-EA4CFCEBD397}"/>
              </a:ext>
            </a:extLst>
          </p:cNvPr>
          <p:cNvGrpSpPr/>
          <p:nvPr/>
        </p:nvGrpSpPr>
        <p:grpSpPr bwMode="blackWhite">
          <a:xfrm>
            <a:off x="531552" y="4405859"/>
            <a:ext cx="558179" cy="409838"/>
            <a:chOff x="6953426" y="711274"/>
            <a:chExt cx="558179" cy="409838"/>
          </a:xfrm>
        </p:grpSpPr>
        <p:sp>
          <p:nvSpPr>
            <p:cNvPr id="45" name="Ovale 37" descr="Petit cercle">
              <a:extLst>
                <a:ext uri="{FF2B5EF4-FFF2-40B4-BE49-F238E27FC236}">
                  <a16:creationId xmlns:a16="http://schemas.microsoft.com/office/drawing/2014/main" id="{9BF52D76-E69F-4068-03AE-52E65B5D1A08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6" name="Zone de texte 38" descr="Chiffre 4">
              <a:extLst>
                <a:ext uri="{FF2B5EF4-FFF2-40B4-BE49-F238E27FC236}">
                  <a16:creationId xmlns:a16="http://schemas.microsoft.com/office/drawing/2014/main" id="{BCB767A1-12DD-B23C-C7CA-35BEA6C0C2DA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47" name="Espace réservé du contenu 17">
            <a:extLst>
              <a:ext uri="{FF2B5EF4-FFF2-40B4-BE49-F238E27FC236}">
                <a16:creationId xmlns:a16="http://schemas.microsoft.com/office/drawing/2014/main" id="{28079626-C602-BFA4-CACA-6EB48A32ADB3}"/>
              </a:ext>
            </a:extLst>
          </p:cNvPr>
          <p:cNvSpPr txBox="1">
            <a:spLocks/>
          </p:cNvSpPr>
          <p:nvPr/>
        </p:nvSpPr>
        <p:spPr>
          <a:xfrm>
            <a:off x="1073625" y="444634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rétroplanning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48" name="Espace réservé du contenu 17">
            <a:extLst>
              <a:ext uri="{FF2B5EF4-FFF2-40B4-BE49-F238E27FC236}">
                <a16:creationId xmlns:a16="http://schemas.microsoft.com/office/drawing/2014/main" id="{EF225E3B-37E6-8CDE-03C5-88906660DA50}"/>
              </a:ext>
            </a:extLst>
          </p:cNvPr>
          <p:cNvSpPr txBox="1">
            <a:spLocks/>
          </p:cNvSpPr>
          <p:nvPr/>
        </p:nvSpPr>
        <p:spPr>
          <a:xfrm>
            <a:off x="1073625" y="5196155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budget et ROI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49" name="Espace réservé du contenu 17">
            <a:extLst>
              <a:ext uri="{FF2B5EF4-FFF2-40B4-BE49-F238E27FC236}">
                <a16:creationId xmlns:a16="http://schemas.microsoft.com/office/drawing/2014/main" id="{1B5C7A64-50D2-7949-9487-3F1A902BFF05}"/>
              </a:ext>
            </a:extLst>
          </p:cNvPr>
          <p:cNvSpPr txBox="1">
            <a:spLocks/>
          </p:cNvSpPr>
          <p:nvPr/>
        </p:nvSpPr>
        <p:spPr>
          <a:xfrm>
            <a:off x="6939153" y="195818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L’invitation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e-mailing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3643129D-C037-9163-12A9-29357D6173ED}"/>
              </a:ext>
            </a:extLst>
          </p:cNvPr>
          <p:cNvSpPr txBox="1">
            <a:spLocks/>
          </p:cNvSpPr>
          <p:nvPr/>
        </p:nvSpPr>
        <p:spPr>
          <a:xfrm>
            <a:off x="6956265" y="2544395"/>
            <a:ext cx="2919255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communiqué de presse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51" name="Espace réservé du contenu 17">
            <a:extLst>
              <a:ext uri="{FF2B5EF4-FFF2-40B4-BE49-F238E27FC236}">
                <a16:creationId xmlns:a16="http://schemas.microsoft.com/office/drawing/2014/main" id="{F452A741-2328-6DA5-DE56-75B1C8613A3C}"/>
              </a:ext>
            </a:extLst>
          </p:cNvPr>
          <p:cNvSpPr txBox="1">
            <a:spLocks/>
          </p:cNvSpPr>
          <p:nvPr/>
        </p:nvSpPr>
        <p:spPr>
          <a:xfrm>
            <a:off x="6931881" y="3135707"/>
            <a:ext cx="365687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dossier de presse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52" name="Espace réservé du contenu 17">
            <a:extLst>
              <a:ext uri="{FF2B5EF4-FFF2-40B4-BE49-F238E27FC236}">
                <a16:creationId xmlns:a16="http://schemas.microsoft.com/office/drawing/2014/main" id="{8AD519E1-BB88-D260-2DD5-113A05559A59}"/>
              </a:ext>
            </a:extLst>
          </p:cNvPr>
          <p:cNvSpPr txBox="1">
            <a:spLocks/>
          </p:cNvSpPr>
          <p:nvPr/>
        </p:nvSpPr>
        <p:spPr>
          <a:xfrm>
            <a:off x="6919689" y="3818459"/>
            <a:ext cx="4058032" cy="15079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vidéo de lancement de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notre campagne promotionnelle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à J-30 du lancement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668513" cy="640080"/>
          </a:xfrm>
        </p:spPr>
        <p:txBody>
          <a:bodyPr rtlCol="0">
            <a:noAutofit/>
          </a:bodyPr>
          <a:lstStyle/>
          <a:p>
            <a:pPr marL="0" indent="0" rtl="0">
              <a:spcAft>
                <a:spcPts val="2000"/>
              </a:spcAft>
              <a:buNone/>
            </a:pPr>
            <a:r>
              <a:rPr lang="fr-FR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I-PLAN DE COMMUNICATION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 l="8159" r="8159"/>
          <a:stretch/>
        </p:blipFill>
        <p:spPr>
          <a:xfrm>
            <a:off x="6959469" y="1859280"/>
            <a:ext cx="4690921" cy="3265254"/>
          </a:xfrm>
          <a:prstGeom prst="rect">
            <a:avLst/>
          </a:prstGeom>
          <a:effectLst>
            <a:innerShdw blurRad="63500" dist="50800" dir="2700000">
              <a:srgbClr val="C00000">
                <a:alpha val="5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668513" cy="640080"/>
          </a:xfrm>
        </p:spPr>
        <p:txBody>
          <a:bodyPr rtlCol="0">
            <a:noAutofit/>
          </a:bodyPr>
          <a:lstStyle/>
          <a:p>
            <a:pPr>
              <a:spcAft>
                <a:spcPts val="2000"/>
              </a:spcAft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Les objectifs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SMART</a:t>
            </a: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et les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KPI</a:t>
            </a:r>
            <a:endParaRPr lang="fr-FR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Espace réservé du contenu 17"/>
          <p:cNvSpPr txBox="1">
            <a:spLocks/>
          </p:cNvSpPr>
          <p:nvPr/>
        </p:nvSpPr>
        <p:spPr>
          <a:xfrm>
            <a:off x="541610" y="1961042"/>
            <a:ext cx="6316390" cy="3856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600" b="1" dirty="0">
                <a:solidFill>
                  <a:srgbClr val="404040"/>
                </a:solidFill>
                <a:ea typeface="Open Sans Light" panose="020B0306030504020204" pitchFamily="34" charset="0"/>
              </a:rPr>
              <a:t>A/ Objectif principal pour </a:t>
            </a:r>
            <a:r>
              <a:rPr lang="fr-FR" sz="1600" b="1" dirty="0">
                <a:solidFill>
                  <a:srgbClr val="FF0000"/>
                </a:solidFill>
                <a:ea typeface="Open Sans Light" panose="020B0306030504020204" pitchFamily="34" charset="0"/>
              </a:rPr>
              <a:t>ORTHOPI@</a:t>
            </a:r>
            <a:endParaRPr lang="fr-FR" b="1" dirty="0">
              <a:solidFill>
                <a:srgbClr val="F04C25"/>
              </a:solidFill>
              <a:ea typeface="Open Sans Light" panose="020B0306030504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1600" b="1" i="1" dirty="0">
                <a:solidFill>
                  <a:srgbClr val="FF0000"/>
                </a:solidFill>
                <a:effectLst/>
                <a:ea typeface="Open Sans Light" panose="020B0306030504020204" pitchFamily="34" charset="0"/>
              </a:rPr>
              <a:t>Établir une notoriété et une reconnaissance de marque spontanée de 50 % auprès de notre public cible principal, les jeunes professionnels et les étudiants de moins de trente ans, dans un délai d'un an.</a:t>
            </a:r>
            <a:endParaRPr lang="fr-FR" sz="1600" i="1" dirty="0">
              <a:solidFill>
                <a:srgbClr val="FF0000"/>
              </a:solidFill>
              <a:effectLst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1600" b="1" i="1" dirty="0">
                <a:solidFill>
                  <a:srgbClr val="FF0000"/>
                </a:solidFill>
                <a:effectLst/>
                <a:ea typeface="Open Sans Light" panose="020B0306030504020204" pitchFamily="34" charset="0"/>
              </a:rPr>
              <a:t>Atteindre une base de 10 000 clients individuels abonnés à notre solution dans l'année suivant son lancement: avec une répartition d'environ 2 000 clients provenant d'entreprises et 8 000 clients particuliers, est notre objectif de conversion.</a:t>
            </a:r>
            <a:endParaRPr lang="fr-FR" sz="1600" i="1" dirty="0">
              <a:solidFill>
                <a:srgbClr val="FF0000"/>
              </a:solidFill>
              <a:effectLst/>
              <a:ea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 l="8159" r="8159"/>
          <a:stretch/>
        </p:blipFill>
        <p:spPr>
          <a:xfrm>
            <a:off x="6959469" y="1859280"/>
            <a:ext cx="4690921" cy="3265254"/>
          </a:xfrm>
          <a:prstGeom prst="rect">
            <a:avLst/>
          </a:prstGeom>
          <a:effectLst>
            <a:innerShdw blurRad="63500" dist="50800" dir="2700000">
              <a:srgbClr val="C00000">
                <a:alpha val="50000"/>
              </a:srgbClr>
            </a:innerShdw>
          </a:effectLst>
        </p:spPr>
      </p:pic>
      <p:grpSp>
        <p:nvGrpSpPr>
          <p:cNvPr id="2" name="Groupe 1" descr="Petit cercle contenant le chiffre 1 pour indiquer la première étape">
            <a:extLst>
              <a:ext uri="{FF2B5EF4-FFF2-40B4-BE49-F238E27FC236}">
                <a16:creationId xmlns:a16="http://schemas.microsoft.com/office/drawing/2014/main" id="{DEBBEE81-8F70-C6D9-054E-11974ABF3885}"/>
              </a:ext>
            </a:extLst>
          </p:cNvPr>
          <p:cNvGrpSpPr/>
          <p:nvPr/>
        </p:nvGrpSpPr>
        <p:grpSpPr bwMode="blackWhite">
          <a:xfrm>
            <a:off x="531552" y="620139"/>
            <a:ext cx="558179" cy="409838"/>
            <a:chOff x="6953426" y="711274"/>
            <a:chExt cx="558179" cy="409838"/>
          </a:xfrm>
        </p:grpSpPr>
        <p:sp>
          <p:nvSpPr>
            <p:cNvPr id="3" name="Ovale 18" descr="Petit cercle">
              <a:extLst>
                <a:ext uri="{FF2B5EF4-FFF2-40B4-BE49-F238E27FC236}">
                  <a16:creationId xmlns:a16="http://schemas.microsoft.com/office/drawing/2014/main" id="{F278C173-6B21-0192-D86E-CBDF41B9C12D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" name="Zone de texte 19" descr="Chiffre 1">
              <a:extLst>
                <a:ext uri="{FF2B5EF4-FFF2-40B4-BE49-F238E27FC236}">
                  <a16:creationId xmlns:a16="http://schemas.microsoft.com/office/drawing/2014/main" id="{B7715628-699D-A9FE-6BEF-D5BEABF98DD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745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ce réservé du contenu 17"/>
          <p:cNvSpPr txBox="1">
            <a:spLocks/>
          </p:cNvSpPr>
          <p:nvPr/>
        </p:nvSpPr>
        <p:spPr>
          <a:xfrm>
            <a:off x="363795" y="1976000"/>
            <a:ext cx="6440128" cy="31485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600" b="1" dirty="0">
                <a:solidFill>
                  <a:srgbClr val="404040"/>
                </a:solidFill>
                <a:ea typeface="Open Sans Light" panose="020B0306030504020204" pitchFamily="34" charset="0"/>
              </a:rPr>
              <a:t>   B/ Objectif ponctuel et opérationnels pour </a:t>
            </a:r>
            <a:r>
              <a:rPr lang="fr-FR" sz="1600" b="1" dirty="0">
                <a:solidFill>
                  <a:srgbClr val="FF0000"/>
                </a:solidFill>
                <a:ea typeface="Open Sans Light" panose="020B0306030504020204" pitchFamily="34" charset="0"/>
              </a:rPr>
              <a:t>ORTHOPI@</a:t>
            </a:r>
            <a:endParaRPr lang="fr-FR" sz="1200" b="1" dirty="0">
              <a:solidFill>
                <a:srgbClr val="FF0000"/>
              </a:solidFill>
              <a:effectLst/>
              <a:ea typeface="Open Sans Light" panose="020B0306030504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1600" b="1" i="1" dirty="0">
                <a:solidFill>
                  <a:srgbClr val="FF0000"/>
                </a:solidFill>
                <a:effectLst/>
                <a:ea typeface="Open Sans Light" panose="020B0306030504020204" pitchFamily="34" charset="0"/>
              </a:rPr>
              <a:t>Organiser une soirée de lancement du 31 Mai 2024 pour accroître notre visibilité et attirer nos premiers prospects afin de percer sur le marché des logiciels de correction orthographique.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1600" b="1" i="1" dirty="0">
                <a:solidFill>
                  <a:srgbClr val="FF0000"/>
                </a:solidFill>
                <a:effectLst/>
                <a:ea typeface="Open Sans Light" panose="020B0306030504020204" pitchFamily="34" charset="0"/>
              </a:rPr>
              <a:t>Après notre soirée de lancement, si nous parvenons à atteindre les objectifs définis pour le lancement de notre logiciel de correction orthographique Orthopia, nous envisageons un retour sur investissement compris entre 10 et 15 %.</a:t>
            </a:r>
            <a:endParaRPr lang="fr-FR" sz="1600" b="1" i="1" dirty="0">
              <a:solidFill>
                <a:srgbClr val="FF0000"/>
              </a:solidFill>
              <a:effectLst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sz="1600" b="1" i="1" dirty="0">
              <a:solidFill>
                <a:srgbClr val="FF0000"/>
              </a:solidFill>
              <a:effectLst/>
              <a:ea typeface="Open Sans Light" panose="020B0306030504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sz="16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 l="6611" r="6611"/>
          <a:stretch/>
        </p:blipFill>
        <p:spPr>
          <a:xfrm>
            <a:off x="6959469" y="1859280"/>
            <a:ext cx="4690921" cy="3265254"/>
          </a:xfrm>
          <a:prstGeom prst="rect">
            <a:avLst/>
          </a:prstGeom>
          <a:effectLst>
            <a:innerShdw blurRad="63500" dist="50800" dir="2700000">
              <a:srgbClr val="C00000">
                <a:alpha val="50000"/>
              </a:srgbClr>
            </a:innerShdw>
          </a:effectLst>
        </p:spPr>
      </p:pic>
      <p:sp>
        <p:nvSpPr>
          <p:cNvPr id="19" name="Titre 7">
            <a:extLst>
              <a:ext uri="{FF2B5EF4-FFF2-40B4-BE49-F238E27FC236}">
                <a16:creationId xmlns:a16="http://schemas.microsoft.com/office/drawing/2014/main" id="{F27FDFC4-3B60-7B7A-4F22-4ED54A4B2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8668513" cy="640080"/>
          </a:xfrm>
        </p:spPr>
        <p:txBody>
          <a:bodyPr rtlCol="0">
            <a:noAutofit/>
          </a:bodyPr>
          <a:lstStyle/>
          <a:p>
            <a:pPr>
              <a:spcAft>
                <a:spcPts val="2000"/>
              </a:spcAft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Les objectifs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SMART</a:t>
            </a: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et les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KPI</a:t>
            </a:r>
            <a:endParaRPr lang="fr-FR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0" name="Groupe 19" descr="Petit cercle contenant le chiffre 1 pour indiquer la première étape">
            <a:extLst>
              <a:ext uri="{FF2B5EF4-FFF2-40B4-BE49-F238E27FC236}">
                <a16:creationId xmlns:a16="http://schemas.microsoft.com/office/drawing/2014/main" id="{BF0F7E53-4261-785F-71D6-DBC0158CBDC5}"/>
              </a:ext>
            </a:extLst>
          </p:cNvPr>
          <p:cNvGrpSpPr/>
          <p:nvPr/>
        </p:nvGrpSpPr>
        <p:grpSpPr bwMode="blackWhite">
          <a:xfrm>
            <a:off x="531552" y="620139"/>
            <a:ext cx="558179" cy="409838"/>
            <a:chOff x="6953426" y="711274"/>
            <a:chExt cx="558179" cy="409838"/>
          </a:xfrm>
        </p:grpSpPr>
        <p:sp>
          <p:nvSpPr>
            <p:cNvPr id="21" name="Ovale 18" descr="Petit cercle">
              <a:extLst>
                <a:ext uri="{FF2B5EF4-FFF2-40B4-BE49-F238E27FC236}">
                  <a16:creationId xmlns:a16="http://schemas.microsoft.com/office/drawing/2014/main" id="{1C5DC648-1F93-DAC8-A4FC-742AABECEB21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22" name="Zone de texte 19" descr="Chiffre 1">
              <a:extLst>
                <a:ext uri="{FF2B5EF4-FFF2-40B4-BE49-F238E27FC236}">
                  <a16:creationId xmlns:a16="http://schemas.microsoft.com/office/drawing/2014/main" id="{1AB04BB0-2BA4-18C7-146F-D9BA8CFC71F8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96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ce réservé du contenu 17"/>
          <p:cNvSpPr txBox="1">
            <a:spLocks/>
          </p:cNvSpPr>
          <p:nvPr/>
        </p:nvSpPr>
        <p:spPr>
          <a:xfrm>
            <a:off x="541611" y="1949458"/>
            <a:ext cx="4213270" cy="507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900" b="1" dirty="0">
                <a:solidFill>
                  <a:srgbClr val="404040"/>
                </a:solidFill>
                <a:ea typeface="Open Sans Light" panose="020B0306030504020204" pitchFamily="34" charset="0"/>
              </a:rPr>
              <a:t>C/ Les indicateurs de performance </a:t>
            </a:r>
            <a:r>
              <a:rPr lang="fr-FR" sz="1900" b="1" dirty="0">
                <a:solidFill>
                  <a:srgbClr val="FF0000"/>
                </a:solidFill>
                <a:ea typeface="Open Sans Light" panose="020B0306030504020204" pitchFamily="34" charset="0"/>
              </a:rPr>
              <a:t>KPI</a:t>
            </a:r>
            <a:endParaRPr lang="fr-FR" sz="1900" b="1" dirty="0">
              <a:solidFill>
                <a:srgbClr val="FF0000"/>
              </a:solidFill>
              <a:effectLst/>
              <a:ea typeface="Open Sans Light" panose="020B030603050402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F41BEE9-C5B8-8A88-98B1-7E19DEAD79E4}"/>
              </a:ext>
            </a:extLst>
          </p:cNvPr>
          <p:cNvSpPr/>
          <p:nvPr/>
        </p:nvSpPr>
        <p:spPr>
          <a:xfrm>
            <a:off x="6065520" y="2748121"/>
            <a:ext cx="5679440" cy="3514344"/>
          </a:xfrm>
          <a:prstGeom prst="roundRect">
            <a:avLst/>
          </a:prstGeom>
          <a:solidFill>
            <a:srgbClr val="F04C2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17">
            <a:extLst>
              <a:ext uri="{FF2B5EF4-FFF2-40B4-BE49-F238E27FC236}">
                <a16:creationId xmlns:a16="http://schemas.microsoft.com/office/drawing/2014/main" id="{0A69C3A4-E4DF-8ACA-14E1-74C0696AD3D9}"/>
              </a:ext>
            </a:extLst>
          </p:cNvPr>
          <p:cNvSpPr txBox="1">
            <a:spLocks/>
          </p:cNvSpPr>
          <p:nvPr/>
        </p:nvSpPr>
        <p:spPr>
          <a:xfrm>
            <a:off x="6065520" y="2748120"/>
            <a:ext cx="5598161" cy="3332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40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ACQUISITION</a:t>
            </a:r>
          </a:p>
          <a:p>
            <a:pPr marL="342900" lvl="0" indent="-342900" algn="just">
              <a:lnSpc>
                <a:spcPct val="115000"/>
              </a:lnSpc>
              <a:buSzPts val="1200"/>
              <a:buFont typeface="Arial" panose="020B0604020202020204" pitchFamily="34" charset="0"/>
              <a:buChar char="●"/>
            </a:pPr>
            <a:r>
              <a:rPr lang="fr-FR" sz="3500" b="1" spc="0" dirty="0">
                <a:effectLst/>
                <a:ea typeface="Open Sans Light" panose="020B0306030504020204" pitchFamily="34" charset="0"/>
              </a:rPr>
              <a:t>Le pourcentage de personnes présentes suite à nos invitations à la soirée de lancement.</a:t>
            </a:r>
            <a:endParaRPr lang="fr-FR" sz="3500" b="1" spc="0" dirty="0">
              <a:effectLst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SzPts val="1200"/>
              <a:buFont typeface="Arial" panose="020B0604020202020204" pitchFamily="34" charset="0"/>
              <a:buChar char="●"/>
            </a:pPr>
            <a:r>
              <a:rPr lang="fr-FR" sz="3500" b="1" spc="0" dirty="0">
                <a:effectLst/>
                <a:ea typeface="Open Sans Light" panose="020B0306030504020204" pitchFamily="34" charset="0"/>
              </a:rPr>
              <a:t>Le nombre d’abonnements vendue à nos cibles B2B et B2C</a:t>
            </a:r>
            <a:endParaRPr lang="fr-FR" sz="3500" b="1" spc="0" dirty="0">
              <a:effectLst/>
              <a:ea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SzPts val="1200"/>
              <a:buFont typeface="Arial" panose="020B0604020202020204" pitchFamily="34" charset="0"/>
              <a:buChar char="●"/>
            </a:pPr>
            <a:r>
              <a:rPr lang="fr-FR" sz="3500" b="1" spc="0" dirty="0">
                <a:effectLst/>
                <a:ea typeface="Open Sans Light" panose="020B0306030504020204" pitchFamily="34" charset="0"/>
              </a:rPr>
              <a:t>Revenus générés par la soirée de lancement (ROI) et coût par prospect </a:t>
            </a:r>
          </a:p>
          <a:p>
            <a:pPr marL="342900" lvl="0" indent="-342900" algn="just">
              <a:lnSpc>
                <a:spcPct val="115000"/>
              </a:lnSpc>
              <a:buSzPts val="1200"/>
              <a:buFont typeface="Arial" panose="020B0604020202020204" pitchFamily="34" charset="0"/>
              <a:buChar char="●"/>
            </a:pPr>
            <a:r>
              <a:rPr lang="fr-FR" sz="3500" b="1" spc="0" dirty="0">
                <a:effectLst/>
                <a:ea typeface="Open Sans Light" panose="020B0306030504020204" pitchFamily="34" charset="0"/>
              </a:rPr>
              <a:t>Taux de conversion des publicités en ligne (nombre de clics qui se transforment en téléchargements)</a:t>
            </a:r>
            <a:endParaRPr lang="fr-FR" sz="3500" b="1" spc="0" dirty="0">
              <a:effectLst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200"/>
              <a:buFont typeface="Arial" panose="020B0604020202020204" pitchFamily="34" charset="0"/>
              <a:buChar char="●"/>
            </a:pPr>
            <a:r>
              <a:rPr lang="fr-FR" sz="3500" b="1" spc="0" dirty="0">
                <a:effectLst/>
                <a:ea typeface="Open Sans Light" panose="020B0306030504020204" pitchFamily="34" charset="0"/>
              </a:rPr>
              <a:t>Taux d'ouverture et de clics des emails</a:t>
            </a:r>
            <a:endParaRPr lang="fr-FR" sz="3500" b="1" spc="0" dirty="0">
              <a:effectLst/>
              <a:ea typeface="Arial" panose="020B060402020202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7EF576F-AFC3-EE2E-3B5C-9D01FA9647A6}"/>
              </a:ext>
            </a:extLst>
          </p:cNvPr>
          <p:cNvSpPr/>
          <p:nvPr/>
        </p:nvSpPr>
        <p:spPr>
          <a:xfrm>
            <a:off x="467360" y="2758281"/>
            <a:ext cx="5303521" cy="3514344"/>
          </a:xfrm>
          <a:prstGeom prst="roundRect">
            <a:avLst/>
          </a:prstGeom>
          <a:solidFill>
            <a:srgbClr val="F04C2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contenu 17">
            <a:extLst>
              <a:ext uri="{FF2B5EF4-FFF2-40B4-BE49-F238E27FC236}">
                <a16:creationId xmlns:a16="http://schemas.microsoft.com/office/drawing/2014/main" id="{389F1D79-06FF-E8F3-F36F-2B674F97F78C}"/>
              </a:ext>
            </a:extLst>
          </p:cNvPr>
          <p:cNvSpPr txBox="1">
            <a:spLocks/>
          </p:cNvSpPr>
          <p:nvPr/>
        </p:nvSpPr>
        <p:spPr>
          <a:xfrm>
            <a:off x="856571" y="2769148"/>
            <a:ext cx="4213270" cy="2783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9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                       NOTORI</a:t>
            </a:r>
            <a:r>
              <a:rPr lang="fr-FR" sz="1900" b="1" kern="1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19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T</a:t>
            </a:r>
            <a:r>
              <a:rPr lang="fr-FR" sz="1900" b="1" kern="1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endParaRPr lang="fr-FR" sz="1900" b="1" dirty="0">
              <a:solidFill>
                <a:schemeClr val="bg1"/>
              </a:solidFill>
              <a:effectLst/>
              <a:ea typeface="Open Sans Light" panose="020B0306030504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SzPts val="1200"/>
              <a:buFont typeface="Arial" panose="020B0604020202020204" pitchFamily="34" charset="0"/>
              <a:buChar char="●"/>
            </a:pPr>
            <a:r>
              <a:rPr lang="fr-FR" sz="1600" b="1" spc="0" dirty="0">
                <a:effectLst/>
                <a:ea typeface="Open Sans Light" panose="020B0306030504020204" pitchFamily="34" charset="0"/>
              </a:rPr>
              <a:t>L’augmentation de l’audience et du nombre d’abonnés sur nos réseaux sociaux</a:t>
            </a:r>
            <a:endParaRPr lang="fr-FR" sz="1400" b="1" spc="0" dirty="0">
              <a:effectLst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SzPts val="1200"/>
              <a:buFont typeface="Arial" panose="020B0604020202020204" pitchFamily="34" charset="0"/>
              <a:buChar char="●"/>
            </a:pPr>
            <a:r>
              <a:rPr lang="fr-FR" sz="1600" b="1" spc="0" dirty="0">
                <a:effectLst/>
                <a:ea typeface="Open Sans Light" panose="020B0306030504020204" pitchFamily="34" charset="0"/>
              </a:rPr>
              <a:t>Le nombre d’articles dans la presse</a:t>
            </a:r>
            <a:endParaRPr lang="fr-FR" sz="1400" b="1" spc="0" dirty="0">
              <a:effectLst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SzPts val="1200"/>
              <a:buFont typeface="Arial" panose="020B0604020202020204" pitchFamily="34" charset="0"/>
              <a:buChar char="●"/>
            </a:pPr>
            <a:r>
              <a:rPr lang="fr-FR" sz="1600" b="1" spc="0" dirty="0">
                <a:effectLst/>
                <a:ea typeface="Open Sans Light" panose="020B0306030504020204" pitchFamily="34" charset="0"/>
              </a:rPr>
              <a:t>Évolution du trafic et le nombre de vues sur notre site</a:t>
            </a:r>
            <a:endParaRPr lang="fr-FR" sz="1400" b="1" spc="0" dirty="0">
              <a:effectLst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200"/>
              <a:buFont typeface="Arial" panose="020B0604020202020204" pitchFamily="34" charset="0"/>
              <a:buChar char="●"/>
            </a:pPr>
            <a:r>
              <a:rPr lang="fr-FR" sz="1600" b="1" spc="0" dirty="0">
                <a:effectLst/>
                <a:ea typeface="Open Sans Light" panose="020B0306030504020204" pitchFamily="34" charset="0"/>
              </a:rPr>
              <a:t>Nombre de mentions de notre produit dans la presse et sur les réseaux sociaux</a:t>
            </a:r>
            <a:endParaRPr lang="fr-FR" sz="1400" b="1" spc="0" dirty="0">
              <a:effectLst/>
              <a:ea typeface="Arial" panose="020B0604020202020204" pitchFamily="34" charset="0"/>
            </a:endParaRPr>
          </a:p>
        </p:txBody>
      </p:sp>
      <p:sp>
        <p:nvSpPr>
          <p:cNvPr id="18" name="Titre 7">
            <a:extLst>
              <a:ext uri="{FF2B5EF4-FFF2-40B4-BE49-F238E27FC236}">
                <a16:creationId xmlns:a16="http://schemas.microsoft.com/office/drawing/2014/main" id="{ED599D98-2C76-C82F-0350-B25EE05D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8668513" cy="640080"/>
          </a:xfrm>
        </p:spPr>
        <p:txBody>
          <a:bodyPr rtlCol="0">
            <a:noAutofit/>
          </a:bodyPr>
          <a:lstStyle/>
          <a:p>
            <a:pPr>
              <a:spcAft>
                <a:spcPts val="2000"/>
              </a:spcAft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Les objectifs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SMART</a:t>
            </a: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et les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KPI</a:t>
            </a:r>
            <a:endParaRPr lang="fr-FR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9" name="Groupe 18" descr="Petit cercle contenant le chiffre 1 pour indiquer la première étape">
            <a:extLst>
              <a:ext uri="{FF2B5EF4-FFF2-40B4-BE49-F238E27FC236}">
                <a16:creationId xmlns:a16="http://schemas.microsoft.com/office/drawing/2014/main" id="{080984B0-DB55-CFF2-7EF2-812F8991DE0B}"/>
              </a:ext>
            </a:extLst>
          </p:cNvPr>
          <p:cNvGrpSpPr/>
          <p:nvPr/>
        </p:nvGrpSpPr>
        <p:grpSpPr bwMode="blackWhite">
          <a:xfrm>
            <a:off x="531552" y="620139"/>
            <a:ext cx="558179" cy="409838"/>
            <a:chOff x="6953426" y="711274"/>
            <a:chExt cx="558179" cy="409838"/>
          </a:xfrm>
        </p:grpSpPr>
        <p:sp>
          <p:nvSpPr>
            <p:cNvPr id="20" name="Ovale 18" descr="Petit cercle">
              <a:extLst>
                <a:ext uri="{FF2B5EF4-FFF2-40B4-BE49-F238E27FC236}">
                  <a16:creationId xmlns:a16="http://schemas.microsoft.com/office/drawing/2014/main" id="{480CCBCE-F0D7-BE84-2A70-447B3EBF1AE7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21" name="Zone de texte 19" descr="Chiffre 1">
              <a:extLst>
                <a:ext uri="{FF2B5EF4-FFF2-40B4-BE49-F238E27FC236}">
                  <a16:creationId xmlns:a16="http://schemas.microsoft.com/office/drawing/2014/main" id="{EBFE8D8D-FB2E-00D6-D863-CF9EF594B4DA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898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 descr="Petit cercle contenant le chiffre 2 pour indiquer la deuxième étape"/>
          <p:cNvGrpSpPr/>
          <p:nvPr/>
        </p:nvGrpSpPr>
        <p:grpSpPr bwMode="blackWhite">
          <a:xfrm>
            <a:off x="273033" y="3441864"/>
            <a:ext cx="843357" cy="684867"/>
            <a:chOff x="6937203" y="140894"/>
            <a:chExt cx="558179" cy="646332"/>
          </a:xfrm>
        </p:grpSpPr>
        <p:sp>
          <p:nvSpPr>
            <p:cNvPr id="23" name="Ovale 22" descr="Petit cercle"/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24" name="Zone de texte 23" descr="Chiffre 2"/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sp>
        <p:nvSpPr>
          <p:cNvPr id="25" name="Espace réservé du contenu 17"/>
          <p:cNvSpPr txBox="1">
            <a:spLocks/>
          </p:cNvSpPr>
          <p:nvPr/>
        </p:nvSpPr>
        <p:spPr>
          <a:xfrm>
            <a:off x="688262" y="1823393"/>
            <a:ext cx="6449943" cy="1005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Notre stratégie de communication se divise en deux principales catégories : les cibles </a:t>
            </a:r>
            <a:r>
              <a:rPr lang="fr-FR" sz="1600" b="1" dirty="0">
                <a:solidFill>
                  <a:srgbClr val="D24726"/>
                </a:solidFill>
                <a:cs typeface="Segoe UI Semibold" panose="020B0702040204020203" pitchFamily="34" charset="0"/>
              </a:rPr>
              <a:t>B2B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et les cibles  </a:t>
            </a:r>
            <a:r>
              <a:rPr lang="fr-FR" sz="1600" b="1" dirty="0">
                <a:solidFill>
                  <a:srgbClr val="D24726"/>
                </a:solidFill>
                <a:cs typeface="Segoe UI Semibold" panose="020B0702040204020203" pitchFamily="34" charset="0"/>
              </a:rPr>
              <a:t>B2C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29" name="Espace réservé du contenu 17"/>
          <p:cNvSpPr txBox="1">
            <a:spLocks/>
          </p:cNvSpPr>
          <p:nvPr/>
        </p:nvSpPr>
        <p:spPr>
          <a:xfrm>
            <a:off x="1076798" y="3149897"/>
            <a:ext cx="5628802" cy="1387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dirty="0">
                <a:solidFill>
                  <a:srgbClr val="000000"/>
                </a:solidFill>
                <a:effectLst/>
                <a:ea typeface="Gist Light"/>
              </a:rPr>
              <a:t>1-Pour assurer le succès de notre soirée de lancement en termes de notoriété et d'acquisition, nous mettrons d'abord l'accent sur </a:t>
            </a:r>
            <a:r>
              <a:rPr lang="fr-FR" sz="1600" b="1" dirty="0">
                <a:solidFill>
                  <a:srgbClr val="FF0000"/>
                </a:solidFill>
                <a:effectLst/>
                <a:ea typeface="Gist Light"/>
              </a:rPr>
              <a:t>notre cible B2B, représentée par les prescripteurs de notre solution de correction ayant un portefeuille conséquent.</a:t>
            </a:r>
            <a:endParaRPr lang="fr-FR" sz="900" b="1" dirty="0">
              <a:solidFill>
                <a:srgbClr val="FF0000"/>
              </a:solidFill>
              <a:cs typeface="Segoe UI" panose="020B0502040204020203" pitchFamily="34" charset="0"/>
            </a:endParaRPr>
          </a:p>
        </p:txBody>
      </p:sp>
      <p:cxnSp>
        <p:nvCxnSpPr>
          <p:cNvPr id="20" name="Connecteur droi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7361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e 9" descr="Grand cercle bleu contenant un petit cercle bleu clair"/>
          <p:cNvSpPr/>
          <p:nvPr/>
        </p:nvSpPr>
        <p:spPr>
          <a:xfrm>
            <a:off x="7236525" y="1944862"/>
            <a:ext cx="3827244" cy="37432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vale 10" descr="Petit cercle bleu clair dans un grand cercle bleu foncé"/>
          <p:cNvSpPr/>
          <p:nvPr/>
        </p:nvSpPr>
        <p:spPr bwMode="ltGray">
          <a:xfrm>
            <a:off x="8086223" y="2796642"/>
            <a:ext cx="2148929" cy="21017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Espace réservé du contenu 17">
            <a:extLst>
              <a:ext uri="{FF2B5EF4-FFF2-40B4-BE49-F238E27FC236}">
                <a16:creationId xmlns:a16="http://schemas.microsoft.com/office/drawing/2014/main" id="{ACE8A51D-229B-0BF0-29A1-EB62DFDE5893}"/>
              </a:ext>
            </a:extLst>
          </p:cNvPr>
          <p:cNvSpPr txBox="1">
            <a:spLocks/>
          </p:cNvSpPr>
          <p:nvPr/>
        </p:nvSpPr>
        <p:spPr>
          <a:xfrm>
            <a:off x="1071881" y="4649313"/>
            <a:ext cx="5644476" cy="1387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dirty="0">
                <a:solidFill>
                  <a:srgbClr val="000000"/>
                </a:solidFill>
                <a:ea typeface="Gist Light"/>
              </a:rPr>
              <a:t>2</a:t>
            </a:r>
            <a:r>
              <a:rPr lang="fr-FR" sz="1600" dirty="0">
                <a:solidFill>
                  <a:srgbClr val="000000"/>
                </a:solidFill>
                <a:effectLst/>
                <a:ea typeface="Gist Light"/>
              </a:rPr>
              <a:t>-Par la suite, nous compléterons cette campagne en ciblant </a:t>
            </a:r>
            <a:r>
              <a:rPr lang="fr-FR" sz="1600" b="1" dirty="0">
                <a:solidFill>
                  <a:srgbClr val="FF0000"/>
                </a:solidFill>
                <a:effectLst/>
                <a:ea typeface="Gist Light"/>
              </a:rPr>
              <a:t>nos audiences B2C dès la sortie de notre produit tels que des étudiants, des commerciaux, des écrivains ou encore des créateurs de contenu.</a:t>
            </a:r>
            <a:endParaRPr lang="fr-FR" sz="900" b="1" dirty="0">
              <a:solidFill>
                <a:srgbClr val="FF0000"/>
              </a:solidFill>
              <a:cs typeface="Segoe UI" panose="020B0502040204020203" pitchFamily="34" charset="0"/>
            </a:endParaRPr>
          </a:p>
        </p:txBody>
      </p:sp>
      <p:grpSp>
        <p:nvGrpSpPr>
          <p:cNvPr id="22" name="Groupe 21" descr="Petit cercle contenant le chiffre 2 pour indiquer la deuxième étape">
            <a:extLst>
              <a:ext uri="{FF2B5EF4-FFF2-40B4-BE49-F238E27FC236}">
                <a16:creationId xmlns:a16="http://schemas.microsoft.com/office/drawing/2014/main" id="{F8DE85E9-D07E-4EF5-4546-CFBC5F380142}"/>
              </a:ext>
            </a:extLst>
          </p:cNvPr>
          <p:cNvGrpSpPr/>
          <p:nvPr/>
        </p:nvGrpSpPr>
        <p:grpSpPr bwMode="blackWhite">
          <a:xfrm>
            <a:off x="279962" y="4809068"/>
            <a:ext cx="843357" cy="434272"/>
            <a:chOff x="6937203" y="146488"/>
            <a:chExt cx="558179" cy="409838"/>
          </a:xfrm>
        </p:grpSpPr>
        <p:sp>
          <p:nvSpPr>
            <p:cNvPr id="31" name="Ovale 22" descr="Petit cercle">
              <a:extLst>
                <a:ext uri="{FF2B5EF4-FFF2-40B4-BE49-F238E27FC236}">
                  <a16:creationId xmlns:a16="http://schemas.microsoft.com/office/drawing/2014/main" id="{8D50BF06-D814-2B21-568B-B877E90C3C62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9B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2" name="Zone de texte 23" descr="Chiffre 2">
              <a:extLst>
                <a:ext uri="{FF2B5EF4-FFF2-40B4-BE49-F238E27FC236}">
                  <a16:creationId xmlns:a16="http://schemas.microsoft.com/office/drawing/2014/main" id="{1BE46629-EA34-AEEB-5322-3B558B29830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50173"/>
              <a:ext cx="558179" cy="34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B2C</a:t>
              </a:r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6E7B9FF2-3F27-456E-7ACB-330567D67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373" y="1717025"/>
            <a:ext cx="4420217" cy="4153480"/>
          </a:xfrm>
          <a:prstGeom prst="rect">
            <a:avLst/>
          </a:prstGeom>
        </p:spPr>
      </p:pic>
      <p:grpSp>
        <p:nvGrpSpPr>
          <p:cNvPr id="35" name="Groupe 34" descr="Petit cercle contenant le chiffre 2 pour indiquer la deuxième étape">
            <a:extLst>
              <a:ext uri="{FF2B5EF4-FFF2-40B4-BE49-F238E27FC236}">
                <a16:creationId xmlns:a16="http://schemas.microsoft.com/office/drawing/2014/main" id="{B541220D-D739-13CA-40DE-32F478F5C04D}"/>
              </a:ext>
            </a:extLst>
          </p:cNvPr>
          <p:cNvGrpSpPr/>
          <p:nvPr/>
        </p:nvGrpSpPr>
        <p:grpSpPr bwMode="blackWhite">
          <a:xfrm>
            <a:off x="9097514" y="3102655"/>
            <a:ext cx="843357" cy="684867"/>
            <a:chOff x="6937203" y="140894"/>
            <a:chExt cx="558179" cy="646332"/>
          </a:xfrm>
        </p:grpSpPr>
        <p:sp>
          <p:nvSpPr>
            <p:cNvPr id="36" name="Ovale 22" descr="Petit cercle">
              <a:extLst>
                <a:ext uri="{FF2B5EF4-FFF2-40B4-BE49-F238E27FC236}">
                  <a16:creationId xmlns:a16="http://schemas.microsoft.com/office/drawing/2014/main" id="{71D79FF4-AE84-95AF-61B0-314A3C887DC2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7" name="Zone de texte 23" descr="Chiffre 2">
              <a:extLst>
                <a:ext uri="{FF2B5EF4-FFF2-40B4-BE49-F238E27FC236}">
                  <a16:creationId xmlns:a16="http://schemas.microsoft.com/office/drawing/2014/main" id="{456774BD-3D92-0097-36D0-DC44D0764E4F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grpSp>
        <p:nvGrpSpPr>
          <p:cNvPr id="38" name="Groupe 37" descr="Petit cercle contenant le chiffre 2 pour indiquer la deuxième étape">
            <a:extLst>
              <a:ext uri="{FF2B5EF4-FFF2-40B4-BE49-F238E27FC236}">
                <a16:creationId xmlns:a16="http://schemas.microsoft.com/office/drawing/2014/main" id="{7B215BD8-63B9-B9FD-5826-1C8C6A381AF8}"/>
              </a:ext>
            </a:extLst>
          </p:cNvPr>
          <p:cNvGrpSpPr/>
          <p:nvPr/>
        </p:nvGrpSpPr>
        <p:grpSpPr bwMode="blackWhite">
          <a:xfrm>
            <a:off x="9527235" y="4371535"/>
            <a:ext cx="843357" cy="434272"/>
            <a:chOff x="6937203" y="146488"/>
            <a:chExt cx="558179" cy="409838"/>
          </a:xfrm>
        </p:grpSpPr>
        <p:sp>
          <p:nvSpPr>
            <p:cNvPr id="39" name="Ovale 22" descr="Petit cercle">
              <a:extLst>
                <a:ext uri="{FF2B5EF4-FFF2-40B4-BE49-F238E27FC236}">
                  <a16:creationId xmlns:a16="http://schemas.microsoft.com/office/drawing/2014/main" id="{5E698EF3-734E-164E-354A-EE839F8E80F4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9B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40" name="Zone de texte 23" descr="Chiffre 2">
              <a:extLst>
                <a:ext uri="{FF2B5EF4-FFF2-40B4-BE49-F238E27FC236}">
                  <a16:creationId xmlns:a16="http://schemas.microsoft.com/office/drawing/2014/main" id="{337E1BC7-435B-DD43-F669-F61929EF0DDB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50173"/>
              <a:ext cx="558179" cy="34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B2C</a:t>
              </a:r>
            </a:p>
          </p:txBody>
        </p:sp>
      </p:grpSp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I-PLAN DE COMMUNICATION</a:t>
            </a:r>
            <a:endParaRPr lang="fr-F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8" name="Groupe 17" descr="Petit cercle contenant le chiffre 2 pour indiquer la deuxième étape"/>
          <p:cNvGrpSpPr/>
          <p:nvPr/>
        </p:nvGrpSpPr>
        <p:grpSpPr bwMode="blackWhite">
          <a:xfrm>
            <a:off x="2278813" y="1483793"/>
            <a:ext cx="843357" cy="684867"/>
            <a:chOff x="6937203" y="140894"/>
            <a:chExt cx="558179" cy="646332"/>
          </a:xfrm>
        </p:grpSpPr>
        <p:sp>
          <p:nvSpPr>
            <p:cNvPr id="23" name="Ovale 22" descr="Petit cercle"/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24" name="Zone de texte 23" descr="Chiffre 2"/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cxnSp>
        <p:nvCxnSpPr>
          <p:cNvPr id="20" name="Connecteur droi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7361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 descr="Petit cercle contenant le chiffre 1 pour indiquer la première étape">
            <a:extLst>
              <a:ext uri="{FF2B5EF4-FFF2-40B4-BE49-F238E27FC236}">
                <a16:creationId xmlns:a16="http://schemas.microsoft.com/office/drawing/2014/main" id="{22D9E2AD-8ED1-88E4-E344-63A352B02CA0}"/>
              </a:ext>
            </a:extLst>
          </p:cNvPr>
          <p:cNvGrpSpPr/>
          <p:nvPr/>
        </p:nvGrpSpPr>
        <p:grpSpPr bwMode="blackWhite">
          <a:xfrm>
            <a:off x="531552" y="1531917"/>
            <a:ext cx="558179" cy="409838"/>
            <a:chOff x="6953426" y="711274"/>
            <a:chExt cx="558179" cy="409838"/>
          </a:xfrm>
        </p:grpSpPr>
        <p:sp>
          <p:nvSpPr>
            <p:cNvPr id="7" name="Ovale 18" descr="Petit cercle">
              <a:extLst>
                <a:ext uri="{FF2B5EF4-FFF2-40B4-BE49-F238E27FC236}">
                  <a16:creationId xmlns:a16="http://schemas.microsoft.com/office/drawing/2014/main" id="{5554BEDF-D7CF-ABCC-FEFF-5F4EC1D1A1F1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8" name="Zone de texte 19" descr="Chiffre 1">
              <a:extLst>
                <a:ext uri="{FF2B5EF4-FFF2-40B4-BE49-F238E27FC236}">
                  <a16:creationId xmlns:a16="http://schemas.microsoft.com/office/drawing/2014/main" id="{52416D94-1904-AC87-2A6B-D60AA8B335E3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9" name="Espace réservé du contenu 17">
            <a:extLst>
              <a:ext uri="{FF2B5EF4-FFF2-40B4-BE49-F238E27FC236}">
                <a16:creationId xmlns:a16="http://schemas.microsoft.com/office/drawing/2014/main" id="{74E0B47A-58C7-BE14-7AA2-D225A892CFDD}"/>
              </a:ext>
            </a:extLst>
          </p:cNvPr>
          <p:cNvSpPr txBox="1">
            <a:spLocks/>
          </p:cNvSpPr>
          <p:nvPr/>
        </p:nvSpPr>
        <p:spPr>
          <a:xfrm>
            <a:off x="1056513" y="157210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22" name="Groupe 21" descr="Petit cercle contenant le chiffre 2 pour indiquer la deuxième étape">
            <a:extLst>
              <a:ext uri="{FF2B5EF4-FFF2-40B4-BE49-F238E27FC236}">
                <a16:creationId xmlns:a16="http://schemas.microsoft.com/office/drawing/2014/main" id="{F8DE85E9-D07E-4EF5-4546-CFBC5F380142}"/>
              </a:ext>
            </a:extLst>
          </p:cNvPr>
          <p:cNvGrpSpPr/>
          <p:nvPr/>
        </p:nvGrpSpPr>
        <p:grpSpPr bwMode="blackWhite">
          <a:xfrm>
            <a:off x="279962" y="4809068"/>
            <a:ext cx="843357" cy="434272"/>
            <a:chOff x="6937203" y="146488"/>
            <a:chExt cx="558179" cy="409838"/>
          </a:xfrm>
        </p:grpSpPr>
        <p:sp>
          <p:nvSpPr>
            <p:cNvPr id="31" name="Ovale 22" descr="Petit cercle">
              <a:extLst>
                <a:ext uri="{FF2B5EF4-FFF2-40B4-BE49-F238E27FC236}">
                  <a16:creationId xmlns:a16="http://schemas.microsoft.com/office/drawing/2014/main" id="{8D50BF06-D814-2B21-568B-B877E90C3C62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9B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2" name="Zone de texte 23" descr="Chiffre 2">
              <a:extLst>
                <a:ext uri="{FF2B5EF4-FFF2-40B4-BE49-F238E27FC236}">
                  <a16:creationId xmlns:a16="http://schemas.microsoft.com/office/drawing/2014/main" id="{1BE46629-EA34-AEEB-5322-3B558B29830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50173"/>
              <a:ext cx="558179" cy="34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B2C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F673FD0-9898-63C0-F828-2175D0452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e 5" descr="Petit cercle contenant le chiffre 2 pour indiquer la deuxième étape">
            <a:extLst>
              <a:ext uri="{FF2B5EF4-FFF2-40B4-BE49-F238E27FC236}">
                <a16:creationId xmlns:a16="http://schemas.microsoft.com/office/drawing/2014/main" id="{6170C536-A6C6-37EB-EB93-35222DF6863E}"/>
              </a:ext>
            </a:extLst>
          </p:cNvPr>
          <p:cNvGrpSpPr/>
          <p:nvPr/>
        </p:nvGrpSpPr>
        <p:grpSpPr bwMode="blackWhite">
          <a:xfrm>
            <a:off x="6900001" y="98890"/>
            <a:ext cx="843357" cy="684867"/>
            <a:chOff x="6937203" y="140894"/>
            <a:chExt cx="558179" cy="646332"/>
          </a:xfrm>
        </p:grpSpPr>
        <p:sp>
          <p:nvSpPr>
            <p:cNvPr id="13" name="Ovale 22" descr="Petit cercle">
              <a:extLst>
                <a:ext uri="{FF2B5EF4-FFF2-40B4-BE49-F238E27FC236}">
                  <a16:creationId xmlns:a16="http://schemas.microsoft.com/office/drawing/2014/main" id="{60622A22-5ACD-51BB-F21D-E6F0F1541C38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4" name="Zone de texte 23" descr="Chiffre 2">
              <a:extLst>
                <a:ext uri="{FF2B5EF4-FFF2-40B4-BE49-F238E27FC236}">
                  <a16:creationId xmlns:a16="http://schemas.microsoft.com/office/drawing/2014/main" id="{7CBAB94A-AB70-D4D4-78F1-BA822902059D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3C71CC0-77D9-9620-0A44-2B11900DB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" y="5432678"/>
            <a:ext cx="322580" cy="31813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87728B-DD34-AC90-F73E-AA3939229B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4" y="4684013"/>
            <a:ext cx="333375" cy="3244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301AE8-6929-2325-D19C-F31BD3F113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9" y="4292853"/>
            <a:ext cx="346075" cy="34480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51E5CD4-ACAE-271C-F06B-9BDBBDCD90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" y="5065648"/>
            <a:ext cx="317500" cy="311150"/>
          </a:xfrm>
          <a:prstGeom prst="rect">
            <a:avLst/>
          </a:prstGeom>
        </p:spPr>
      </p:pic>
      <p:grpSp>
        <p:nvGrpSpPr>
          <p:cNvPr id="21" name="Groupe 20" descr="Petit cercle contenant le chiffre 1 pour indiquer la première étape">
            <a:extLst>
              <a:ext uri="{FF2B5EF4-FFF2-40B4-BE49-F238E27FC236}">
                <a16:creationId xmlns:a16="http://schemas.microsoft.com/office/drawing/2014/main" id="{AA64584C-E6D0-898C-F346-4258F0E1E7B4}"/>
              </a:ext>
            </a:extLst>
          </p:cNvPr>
          <p:cNvGrpSpPr/>
          <p:nvPr/>
        </p:nvGrpSpPr>
        <p:grpSpPr bwMode="blackWhite">
          <a:xfrm>
            <a:off x="5354292" y="130819"/>
            <a:ext cx="558179" cy="409838"/>
            <a:chOff x="6953426" y="711274"/>
            <a:chExt cx="558179" cy="409838"/>
          </a:xfrm>
        </p:grpSpPr>
        <p:sp>
          <p:nvSpPr>
            <p:cNvPr id="26" name="Ovale 18" descr="Petit cercle">
              <a:extLst>
                <a:ext uri="{FF2B5EF4-FFF2-40B4-BE49-F238E27FC236}">
                  <a16:creationId xmlns:a16="http://schemas.microsoft.com/office/drawing/2014/main" id="{8E05A2E7-0A10-CD2C-362B-5D6A19E33768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27" name="Zone de texte 19" descr="Chiffre 1">
              <a:extLst>
                <a:ext uri="{FF2B5EF4-FFF2-40B4-BE49-F238E27FC236}">
                  <a16:creationId xmlns:a16="http://schemas.microsoft.com/office/drawing/2014/main" id="{51A4118B-8278-2140-B812-0E32DBC69E3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8" name="Espace réservé du contenu 17">
            <a:extLst>
              <a:ext uri="{FF2B5EF4-FFF2-40B4-BE49-F238E27FC236}">
                <a16:creationId xmlns:a16="http://schemas.microsoft.com/office/drawing/2014/main" id="{2CBA5FA0-CAA4-3CA6-F2CF-F312BDA3F487}"/>
              </a:ext>
            </a:extLst>
          </p:cNvPr>
          <p:cNvSpPr txBox="1">
            <a:spLocks/>
          </p:cNvSpPr>
          <p:nvPr/>
        </p:nvSpPr>
        <p:spPr>
          <a:xfrm>
            <a:off x="5879253" y="171011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                  </a:t>
            </a:r>
            <a:r>
              <a:rPr lang="fr-FR" sz="1600" b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David Castro</a:t>
            </a:r>
            <a:endParaRPr lang="fr-FR" sz="1600" b="1" dirty="0">
              <a:solidFill>
                <a:srgbClr val="FF0000"/>
              </a:solidFill>
              <a:cs typeface="Segoe UI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D7DA5811-3115-670F-9458-A5B01B69E5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D1EA871-AB8A-7376-C984-0A1092E3CB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84" y="4853558"/>
            <a:ext cx="322580" cy="318135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43EB1F4-4C39-912E-E621-38115022BA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4" y="4104893"/>
            <a:ext cx="333375" cy="32448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45BA8A2-48EF-EAB6-CD6F-E37ADF3EAF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99" y="3713733"/>
            <a:ext cx="346075" cy="344805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DA808549-1688-2E0F-7A31-C1E7440C67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84" y="4486528"/>
            <a:ext cx="317500" cy="311150"/>
          </a:xfrm>
          <a:prstGeom prst="rect">
            <a:avLst/>
          </a:prstGeom>
        </p:spPr>
      </p:pic>
      <p:grpSp>
        <p:nvGrpSpPr>
          <p:cNvPr id="45" name="Groupe 44" descr="Petit cercle contenant le chiffre 2 pour indiquer la deuxième étape">
            <a:extLst>
              <a:ext uri="{FF2B5EF4-FFF2-40B4-BE49-F238E27FC236}">
                <a16:creationId xmlns:a16="http://schemas.microsoft.com/office/drawing/2014/main" id="{5F58430F-57C6-7E51-B08E-866712CD8621}"/>
              </a:ext>
            </a:extLst>
          </p:cNvPr>
          <p:cNvGrpSpPr/>
          <p:nvPr/>
        </p:nvGrpSpPr>
        <p:grpSpPr bwMode="blackWhite">
          <a:xfrm>
            <a:off x="4886289" y="129370"/>
            <a:ext cx="904329" cy="684867"/>
            <a:chOff x="6937203" y="140894"/>
            <a:chExt cx="558179" cy="646332"/>
          </a:xfrm>
        </p:grpSpPr>
        <p:sp>
          <p:nvSpPr>
            <p:cNvPr id="46" name="Ovale 22" descr="Petit cercle">
              <a:extLst>
                <a:ext uri="{FF2B5EF4-FFF2-40B4-BE49-F238E27FC236}">
                  <a16:creationId xmlns:a16="http://schemas.microsoft.com/office/drawing/2014/main" id="{1D5FB8E9-3583-2EFD-8585-11F4423C8DF0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47" name="Zone de texte 23" descr="Chiffre 2">
              <a:extLst>
                <a:ext uri="{FF2B5EF4-FFF2-40B4-BE49-F238E27FC236}">
                  <a16:creationId xmlns:a16="http://schemas.microsoft.com/office/drawing/2014/main" id="{99583AD8-D0A2-90CE-26E8-307AAF31B788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sp>
        <p:nvSpPr>
          <p:cNvPr id="51" name="Espace réservé du contenu 17">
            <a:extLst>
              <a:ext uri="{FF2B5EF4-FFF2-40B4-BE49-F238E27FC236}">
                <a16:creationId xmlns:a16="http://schemas.microsoft.com/office/drawing/2014/main" id="{1CAE4F5F-844C-EAC7-40F1-AC8783CD7743}"/>
              </a:ext>
            </a:extLst>
          </p:cNvPr>
          <p:cNvSpPr txBox="1">
            <a:spLocks/>
          </p:cNvSpPr>
          <p:nvPr/>
        </p:nvSpPr>
        <p:spPr>
          <a:xfrm>
            <a:off x="3865541" y="201491"/>
            <a:ext cx="7052395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                  </a:t>
            </a:r>
            <a:r>
              <a:rPr lang="fr-FR" sz="1600" b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Sophie Duverget: Responsable marketing en agence</a:t>
            </a:r>
            <a:endParaRPr lang="fr-FR" sz="1600" b="1" dirty="0">
              <a:solidFill>
                <a:srgbClr val="FF0000"/>
              </a:solidFill>
              <a:cs typeface="Segoe U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9922B0-6DC5-C591-BBF1-417961A0A4CA}"/>
              </a:ext>
            </a:extLst>
          </p:cNvPr>
          <p:cNvSpPr txBox="1"/>
          <p:nvPr/>
        </p:nvSpPr>
        <p:spPr>
          <a:xfrm>
            <a:off x="7689237" y="3509458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398537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I-PLAN DE COMMUNICATION</a:t>
            </a:r>
            <a:endParaRPr lang="fr-F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8" name="Groupe 17" descr="Petit cercle contenant le chiffre 2 pour indiquer la deuxième étape"/>
          <p:cNvGrpSpPr/>
          <p:nvPr/>
        </p:nvGrpSpPr>
        <p:grpSpPr bwMode="blackWhite">
          <a:xfrm>
            <a:off x="2278813" y="1483793"/>
            <a:ext cx="843357" cy="684867"/>
            <a:chOff x="6937203" y="140894"/>
            <a:chExt cx="558179" cy="646332"/>
          </a:xfrm>
        </p:grpSpPr>
        <p:sp>
          <p:nvSpPr>
            <p:cNvPr id="23" name="Ovale 22" descr="Petit cercle"/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24" name="Zone de texte 23" descr="Chiffre 2"/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cxnSp>
        <p:nvCxnSpPr>
          <p:cNvPr id="20" name="Connecteur droi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7361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 descr="Petit cercle contenant le chiffre 1 pour indiquer la première étape">
            <a:extLst>
              <a:ext uri="{FF2B5EF4-FFF2-40B4-BE49-F238E27FC236}">
                <a16:creationId xmlns:a16="http://schemas.microsoft.com/office/drawing/2014/main" id="{22D9E2AD-8ED1-88E4-E344-63A352B02CA0}"/>
              </a:ext>
            </a:extLst>
          </p:cNvPr>
          <p:cNvGrpSpPr/>
          <p:nvPr/>
        </p:nvGrpSpPr>
        <p:grpSpPr bwMode="blackWhite">
          <a:xfrm>
            <a:off x="531552" y="1531917"/>
            <a:ext cx="558179" cy="409838"/>
            <a:chOff x="6953426" y="711274"/>
            <a:chExt cx="558179" cy="409838"/>
          </a:xfrm>
        </p:grpSpPr>
        <p:sp>
          <p:nvSpPr>
            <p:cNvPr id="7" name="Ovale 18" descr="Petit cercle">
              <a:extLst>
                <a:ext uri="{FF2B5EF4-FFF2-40B4-BE49-F238E27FC236}">
                  <a16:creationId xmlns:a16="http://schemas.microsoft.com/office/drawing/2014/main" id="{5554BEDF-D7CF-ABCC-FEFF-5F4EC1D1A1F1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8" name="Zone de texte 19" descr="Chiffre 1">
              <a:extLst>
                <a:ext uri="{FF2B5EF4-FFF2-40B4-BE49-F238E27FC236}">
                  <a16:creationId xmlns:a16="http://schemas.microsoft.com/office/drawing/2014/main" id="{52416D94-1904-AC87-2A6B-D60AA8B335E3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9" name="Espace réservé du contenu 17">
            <a:extLst>
              <a:ext uri="{FF2B5EF4-FFF2-40B4-BE49-F238E27FC236}">
                <a16:creationId xmlns:a16="http://schemas.microsoft.com/office/drawing/2014/main" id="{74E0B47A-58C7-BE14-7AA2-D225A892CFDD}"/>
              </a:ext>
            </a:extLst>
          </p:cNvPr>
          <p:cNvSpPr txBox="1">
            <a:spLocks/>
          </p:cNvSpPr>
          <p:nvPr/>
        </p:nvSpPr>
        <p:spPr>
          <a:xfrm>
            <a:off x="1056513" y="157210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22" name="Groupe 21" descr="Petit cercle contenant le chiffre 2 pour indiquer la deuxième étape">
            <a:extLst>
              <a:ext uri="{FF2B5EF4-FFF2-40B4-BE49-F238E27FC236}">
                <a16:creationId xmlns:a16="http://schemas.microsoft.com/office/drawing/2014/main" id="{F8DE85E9-D07E-4EF5-4546-CFBC5F380142}"/>
              </a:ext>
            </a:extLst>
          </p:cNvPr>
          <p:cNvGrpSpPr/>
          <p:nvPr/>
        </p:nvGrpSpPr>
        <p:grpSpPr bwMode="blackWhite">
          <a:xfrm>
            <a:off x="279962" y="4809068"/>
            <a:ext cx="843357" cy="434272"/>
            <a:chOff x="6937203" y="146488"/>
            <a:chExt cx="558179" cy="409838"/>
          </a:xfrm>
        </p:grpSpPr>
        <p:sp>
          <p:nvSpPr>
            <p:cNvPr id="31" name="Ovale 22" descr="Petit cercle">
              <a:extLst>
                <a:ext uri="{FF2B5EF4-FFF2-40B4-BE49-F238E27FC236}">
                  <a16:creationId xmlns:a16="http://schemas.microsoft.com/office/drawing/2014/main" id="{8D50BF06-D814-2B21-568B-B877E90C3C62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9B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2" name="Zone de texte 23" descr="Chiffre 2">
              <a:extLst>
                <a:ext uri="{FF2B5EF4-FFF2-40B4-BE49-F238E27FC236}">
                  <a16:creationId xmlns:a16="http://schemas.microsoft.com/office/drawing/2014/main" id="{1BE46629-EA34-AEEB-5322-3B558B29830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50173"/>
              <a:ext cx="558179" cy="34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B2C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F673FD0-9898-63C0-F828-2175D0452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e 5" descr="Petit cercle contenant le chiffre 2 pour indiquer la deuxième étape">
            <a:extLst>
              <a:ext uri="{FF2B5EF4-FFF2-40B4-BE49-F238E27FC236}">
                <a16:creationId xmlns:a16="http://schemas.microsoft.com/office/drawing/2014/main" id="{6170C536-A6C6-37EB-EB93-35222DF6863E}"/>
              </a:ext>
            </a:extLst>
          </p:cNvPr>
          <p:cNvGrpSpPr/>
          <p:nvPr/>
        </p:nvGrpSpPr>
        <p:grpSpPr bwMode="blackWhite">
          <a:xfrm>
            <a:off x="4895941" y="98890"/>
            <a:ext cx="843357" cy="684867"/>
            <a:chOff x="6937203" y="140894"/>
            <a:chExt cx="558179" cy="646332"/>
          </a:xfrm>
        </p:grpSpPr>
        <p:sp>
          <p:nvSpPr>
            <p:cNvPr id="13" name="Ovale 22" descr="Petit cercle">
              <a:extLst>
                <a:ext uri="{FF2B5EF4-FFF2-40B4-BE49-F238E27FC236}">
                  <a16:creationId xmlns:a16="http://schemas.microsoft.com/office/drawing/2014/main" id="{60622A22-5ACD-51BB-F21D-E6F0F1541C38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4" name="Zone de texte 23" descr="Chiffre 2">
              <a:extLst>
                <a:ext uri="{FF2B5EF4-FFF2-40B4-BE49-F238E27FC236}">
                  <a16:creationId xmlns:a16="http://schemas.microsoft.com/office/drawing/2014/main" id="{7CBAB94A-AB70-D4D4-78F1-BA822902059D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3C71CC0-77D9-9620-0A44-2B11900DB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" y="5432678"/>
            <a:ext cx="322580" cy="31813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87728B-DD34-AC90-F73E-AA3939229B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4" y="4684013"/>
            <a:ext cx="333375" cy="3244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301AE8-6929-2325-D19C-F31BD3F113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9" y="4292853"/>
            <a:ext cx="346075" cy="34480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51E5CD4-ACAE-271C-F06B-9BDBBDCD90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" y="5065648"/>
            <a:ext cx="317500" cy="311150"/>
          </a:xfrm>
          <a:prstGeom prst="rect">
            <a:avLst/>
          </a:prstGeom>
        </p:spPr>
      </p:pic>
      <p:sp>
        <p:nvSpPr>
          <p:cNvPr id="28" name="Espace réservé du contenu 17">
            <a:extLst>
              <a:ext uri="{FF2B5EF4-FFF2-40B4-BE49-F238E27FC236}">
                <a16:creationId xmlns:a16="http://schemas.microsoft.com/office/drawing/2014/main" id="{2CBA5FA0-CAA4-3CA6-F2CF-F312BDA3F487}"/>
              </a:ext>
            </a:extLst>
          </p:cNvPr>
          <p:cNvSpPr txBox="1">
            <a:spLocks/>
          </p:cNvSpPr>
          <p:nvPr/>
        </p:nvSpPr>
        <p:spPr>
          <a:xfrm>
            <a:off x="3875193" y="171011"/>
            <a:ext cx="6656876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                  </a:t>
            </a:r>
            <a:r>
              <a:rPr lang="fr-FR" sz="1600" b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David Castro : Directeur des ressources humaines </a:t>
            </a:r>
            <a:endParaRPr lang="fr-FR" sz="1600" b="1" dirty="0">
              <a:solidFill>
                <a:srgbClr val="FF0000"/>
              </a:solidFill>
              <a:cs typeface="Segoe U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1E5A2E-79D8-4446-502C-94F7B0E81C7F}"/>
              </a:ext>
            </a:extLst>
          </p:cNvPr>
          <p:cNvSpPr txBox="1"/>
          <p:nvPr/>
        </p:nvSpPr>
        <p:spPr>
          <a:xfrm>
            <a:off x="2663349" y="3818489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802612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I-PLAN DE COMMUNICATION</a:t>
            </a:r>
            <a:endParaRPr lang="fr-F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8" name="Groupe 17" descr="Petit cercle contenant le chiffre 2 pour indiquer la deuxième étape"/>
          <p:cNvGrpSpPr/>
          <p:nvPr/>
        </p:nvGrpSpPr>
        <p:grpSpPr bwMode="blackWhite">
          <a:xfrm>
            <a:off x="2278813" y="1483793"/>
            <a:ext cx="843357" cy="684867"/>
            <a:chOff x="6937203" y="140894"/>
            <a:chExt cx="558179" cy="646332"/>
          </a:xfrm>
        </p:grpSpPr>
        <p:sp>
          <p:nvSpPr>
            <p:cNvPr id="23" name="Ovale 22" descr="Petit cercle"/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24" name="Zone de texte 23" descr="Chiffre 2"/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cxnSp>
        <p:nvCxnSpPr>
          <p:cNvPr id="20" name="Connecteur droi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7361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 descr="Petit cercle contenant le chiffre 1 pour indiquer la première étape">
            <a:extLst>
              <a:ext uri="{FF2B5EF4-FFF2-40B4-BE49-F238E27FC236}">
                <a16:creationId xmlns:a16="http://schemas.microsoft.com/office/drawing/2014/main" id="{22D9E2AD-8ED1-88E4-E344-63A352B02CA0}"/>
              </a:ext>
            </a:extLst>
          </p:cNvPr>
          <p:cNvGrpSpPr/>
          <p:nvPr/>
        </p:nvGrpSpPr>
        <p:grpSpPr bwMode="blackWhite">
          <a:xfrm>
            <a:off x="531552" y="1531917"/>
            <a:ext cx="558179" cy="409838"/>
            <a:chOff x="6953426" y="711274"/>
            <a:chExt cx="558179" cy="409838"/>
          </a:xfrm>
        </p:grpSpPr>
        <p:sp>
          <p:nvSpPr>
            <p:cNvPr id="7" name="Ovale 18" descr="Petit cercle">
              <a:extLst>
                <a:ext uri="{FF2B5EF4-FFF2-40B4-BE49-F238E27FC236}">
                  <a16:creationId xmlns:a16="http://schemas.microsoft.com/office/drawing/2014/main" id="{5554BEDF-D7CF-ABCC-FEFF-5F4EC1D1A1F1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8" name="Zone de texte 19" descr="Chiffre 1">
              <a:extLst>
                <a:ext uri="{FF2B5EF4-FFF2-40B4-BE49-F238E27FC236}">
                  <a16:creationId xmlns:a16="http://schemas.microsoft.com/office/drawing/2014/main" id="{52416D94-1904-AC87-2A6B-D60AA8B335E3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9" name="Espace réservé du contenu 17">
            <a:extLst>
              <a:ext uri="{FF2B5EF4-FFF2-40B4-BE49-F238E27FC236}">
                <a16:creationId xmlns:a16="http://schemas.microsoft.com/office/drawing/2014/main" id="{74E0B47A-58C7-BE14-7AA2-D225A892CFDD}"/>
              </a:ext>
            </a:extLst>
          </p:cNvPr>
          <p:cNvSpPr txBox="1">
            <a:spLocks/>
          </p:cNvSpPr>
          <p:nvPr/>
        </p:nvSpPr>
        <p:spPr>
          <a:xfrm>
            <a:off x="1056513" y="157210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22" name="Groupe 21" descr="Petit cercle contenant le chiffre 2 pour indiquer la deuxième étape">
            <a:extLst>
              <a:ext uri="{FF2B5EF4-FFF2-40B4-BE49-F238E27FC236}">
                <a16:creationId xmlns:a16="http://schemas.microsoft.com/office/drawing/2014/main" id="{F8DE85E9-D07E-4EF5-4546-CFBC5F380142}"/>
              </a:ext>
            </a:extLst>
          </p:cNvPr>
          <p:cNvGrpSpPr/>
          <p:nvPr/>
        </p:nvGrpSpPr>
        <p:grpSpPr bwMode="blackWhite">
          <a:xfrm>
            <a:off x="279962" y="4809068"/>
            <a:ext cx="843357" cy="434272"/>
            <a:chOff x="6937203" y="146488"/>
            <a:chExt cx="558179" cy="409838"/>
          </a:xfrm>
        </p:grpSpPr>
        <p:sp>
          <p:nvSpPr>
            <p:cNvPr id="31" name="Ovale 22" descr="Petit cercle">
              <a:extLst>
                <a:ext uri="{FF2B5EF4-FFF2-40B4-BE49-F238E27FC236}">
                  <a16:creationId xmlns:a16="http://schemas.microsoft.com/office/drawing/2014/main" id="{8D50BF06-D814-2B21-568B-B877E90C3C62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9B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2" name="Zone de texte 23" descr="Chiffre 2">
              <a:extLst>
                <a:ext uri="{FF2B5EF4-FFF2-40B4-BE49-F238E27FC236}">
                  <a16:creationId xmlns:a16="http://schemas.microsoft.com/office/drawing/2014/main" id="{1BE46629-EA34-AEEB-5322-3B558B29830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50173"/>
              <a:ext cx="558179" cy="34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B2C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F673FD0-9898-63C0-F828-2175D0452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e 5" descr="Petit cercle contenant le chiffre 2 pour indiquer la deuxième étape">
            <a:extLst>
              <a:ext uri="{FF2B5EF4-FFF2-40B4-BE49-F238E27FC236}">
                <a16:creationId xmlns:a16="http://schemas.microsoft.com/office/drawing/2014/main" id="{6170C536-A6C6-37EB-EB93-35222DF6863E}"/>
              </a:ext>
            </a:extLst>
          </p:cNvPr>
          <p:cNvGrpSpPr/>
          <p:nvPr/>
        </p:nvGrpSpPr>
        <p:grpSpPr bwMode="blackWhite">
          <a:xfrm>
            <a:off x="6900001" y="98890"/>
            <a:ext cx="843357" cy="684867"/>
            <a:chOff x="6937203" y="140894"/>
            <a:chExt cx="558179" cy="646332"/>
          </a:xfrm>
        </p:grpSpPr>
        <p:sp>
          <p:nvSpPr>
            <p:cNvPr id="13" name="Ovale 22" descr="Petit cercle">
              <a:extLst>
                <a:ext uri="{FF2B5EF4-FFF2-40B4-BE49-F238E27FC236}">
                  <a16:creationId xmlns:a16="http://schemas.microsoft.com/office/drawing/2014/main" id="{60622A22-5ACD-51BB-F21D-E6F0F1541C38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4" name="Zone de texte 23" descr="Chiffre 2">
              <a:extLst>
                <a:ext uri="{FF2B5EF4-FFF2-40B4-BE49-F238E27FC236}">
                  <a16:creationId xmlns:a16="http://schemas.microsoft.com/office/drawing/2014/main" id="{7CBAB94A-AB70-D4D4-78F1-BA822902059D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3C71CC0-77D9-9620-0A44-2B11900DB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" y="5432678"/>
            <a:ext cx="322580" cy="31813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87728B-DD34-AC90-F73E-AA3939229B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4" y="4684013"/>
            <a:ext cx="333375" cy="3244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301AE8-6929-2325-D19C-F31BD3F113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9" y="4292853"/>
            <a:ext cx="346075" cy="34480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51E5CD4-ACAE-271C-F06B-9BDBBDCD90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" y="5065648"/>
            <a:ext cx="317500" cy="311150"/>
          </a:xfrm>
          <a:prstGeom prst="rect">
            <a:avLst/>
          </a:prstGeom>
        </p:spPr>
      </p:pic>
      <p:grpSp>
        <p:nvGrpSpPr>
          <p:cNvPr id="21" name="Groupe 20" descr="Petit cercle contenant le chiffre 1 pour indiquer la première étape">
            <a:extLst>
              <a:ext uri="{FF2B5EF4-FFF2-40B4-BE49-F238E27FC236}">
                <a16:creationId xmlns:a16="http://schemas.microsoft.com/office/drawing/2014/main" id="{AA64584C-E6D0-898C-F346-4258F0E1E7B4}"/>
              </a:ext>
            </a:extLst>
          </p:cNvPr>
          <p:cNvGrpSpPr/>
          <p:nvPr/>
        </p:nvGrpSpPr>
        <p:grpSpPr bwMode="blackWhite">
          <a:xfrm>
            <a:off x="5354292" y="130819"/>
            <a:ext cx="558179" cy="409838"/>
            <a:chOff x="6953426" y="711274"/>
            <a:chExt cx="558179" cy="409838"/>
          </a:xfrm>
        </p:grpSpPr>
        <p:sp>
          <p:nvSpPr>
            <p:cNvPr id="26" name="Ovale 18" descr="Petit cercle">
              <a:extLst>
                <a:ext uri="{FF2B5EF4-FFF2-40B4-BE49-F238E27FC236}">
                  <a16:creationId xmlns:a16="http://schemas.microsoft.com/office/drawing/2014/main" id="{8E05A2E7-0A10-CD2C-362B-5D6A19E33768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27" name="Zone de texte 19" descr="Chiffre 1">
              <a:extLst>
                <a:ext uri="{FF2B5EF4-FFF2-40B4-BE49-F238E27FC236}">
                  <a16:creationId xmlns:a16="http://schemas.microsoft.com/office/drawing/2014/main" id="{51A4118B-8278-2140-B812-0E32DBC69E3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8" name="Espace réservé du contenu 17">
            <a:extLst>
              <a:ext uri="{FF2B5EF4-FFF2-40B4-BE49-F238E27FC236}">
                <a16:creationId xmlns:a16="http://schemas.microsoft.com/office/drawing/2014/main" id="{2CBA5FA0-CAA4-3CA6-F2CF-F312BDA3F487}"/>
              </a:ext>
            </a:extLst>
          </p:cNvPr>
          <p:cNvSpPr txBox="1">
            <a:spLocks/>
          </p:cNvSpPr>
          <p:nvPr/>
        </p:nvSpPr>
        <p:spPr>
          <a:xfrm>
            <a:off x="5879253" y="171011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                  </a:t>
            </a:r>
            <a:r>
              <a:rPr lang="fr-FR" sz="1600" b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David Castro</a:t>
            </a:r>
            <a:endParaRPr lang="fr-FR" sz="1600" b="1" dirty="0">
              <a:solidFill>
                <a:srgbClr val="FF0000"/>
              </a:solidFill>
              <a:cs typeface="Segoe U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112E797-F4A6-1F2C-06E7-756910BBC2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60F674-53DE-2527-969B-0B83561C3F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525" y="6178201"/>
            <a:ext cx="322580" cy="31813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2840A3-AF72-55DD-C03C-C5D968D056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235" y="6175661"/>
            <a:ext cx="333375" cy="30607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276243-D5EC-708F-B7FE-CD11D1CD18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695" y="6171216"/>
            <a:ext cx="317500" cy="311150"/>
          </a:xfrm>
          <a:prstGeom prst="rect">
            <a:avLst/>
          </a:prstGeom>
        </p:spPr>
      </p:pic>
      <p:grpSp>
        <p:nvGrpSpPr>
          <p:cNvPr id="29" name="Groupe 28" descr="Petit cercle contenant le chiffre 2 pour indiquer la deuxième étape">
            <a:extLst>
              <a:ext uri="{FF2B5EF4-FFF2-40B4-BE49-F238E27FC236}">
                <a16:creationId xmlns:a16="http://schemas.microsoft.com/office/drawing/2014/main" id="{A83B0331-3597-3D4B-5136-5520316F78F2}"/>
              </a:ext>
            </a:extLst>
          </p:cNvPr>
          <p:cNvGrpSpPr/>
          <p:nvPr/>
        </p:nvGrpSpPr>
        <p:grpSpPr bwMode="blackWhite">
          <a:xfrm>
            <a:off x="1637121" y="37930"/>
            <a:ext cx="843357" cy="684867"/>
            <a:chOff x="6937203" y="140894"/>
            <a:chExt cx="558179" cy="646332"/>
          </a:xfrm>
        </p:grpSpPr>
        <p:sp>
          <p:nvSpPr>
            <p:cNvPr id="30" name="Ovale 22" descr="Petit cercle">
              <a:extLst>
                <a:ext uri="{FF2B5EF4-FFF2-40B4-BE49-F238E27FC236}">
                  <a16:creationId xmlns:a16="http://schemas.microsoft.com/office/drawing/2014/main" id="{F68F9D8B-A628-AB1C-5B63-128B0CFCD915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3" name="Zone de texte 23" descr="Chiffre 2">
              <a:extLst>
                <a:ext uri="{FF2B5EF4-FFF2-40B4-BE49-F238E27FC236}">
                  <a16:creationId xmlns:a16="http://schemas.microsoft.com/office/drawing/2014/main" id="{D4FE0F80-EA99-714C-5545-02CDEC9F1B79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sp>
        <p:nvSpPr>
          <p:cNvPr id="37" name="Espace réservé du contenu 17">
            <a:extLst>
              <a:ext uri="{FF2B5EF4-FFF2-40B4-BE49-F238E27FC236}">
                <a16:creationId xmlns:a16="http://schemas.microsoft.com/office/drawing/2014/main" id="{E677A626-FB53-B04C-829A-BE943AFACFB4}"/>
              </a:ext>
            </a:extLst>
          </p:cNvPr>
          <p:cNvSpPr txBox="1">
            <a:spLocks/>
          </p:cNvSpPr>
          <p:nvPr/>
        </p:nvSpPr>
        <p:spPr>
          <a:xfrm>
            <a:off x="430534" y="110051"/>
            <a:ext cx="3442814" cy="987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                  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Laura </a:t>
            </a:r>
            <a:r>
              <a:rPr lang="fr-FR" sz="1600" b="1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Panzibio</a:t>
            </a:r>
            <a:r>
              <a:rPr lang="fr-FR" sz="16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 Étudiante</a:t>
            </a:r>
            <a:endParaRPr lang="fr-FR" sz="1600" b="1" dirty="0">
              <a:solidFill>
                <a:schemeClr val="bg1"/>
              </a:solidFill>
              <a:cs typeface="Segoe UI"/>
            </a:endParaRPr>
          </a:p>
        </p:txBody>
      </p:sp>
      <p:grpSp>
        <p:nvGrpSpPr>
          <p:cNvPr id="38" name="Groupe 37" descr="Petit cercle contenant le chiffre 2 pour indiquer la deuxième étape">
            <a:extLst>
              <a:ext uri="{FF2B5EF4-FFF2-40B4-BE49-F238E27FC236}">
                <a16:creationId xmlns:a16="http://schemas.microsoft.com/office/drawing/2014/main" id="{3F3D4045-7A6A-3110-E725-89CFF3B5CD1F}"/>
              </a:ext>
            </a:extLst>
          </p:cNvPr>
          <p:cNvGrpSpPr/>
          <p:nvPr/>
        </p:nvGrpSpPr>
        <p:grpSpPr bwMode="blackWhite">
          <a:xfrm>
            <a:off x="1738685" y="28082"/>
            <a:ext cx="843357" cy="468108"/>
            <a:chOff x="6968435" y="114556"/>
            <a:chExt cx="558179" cy="441770"/>
          </a:xfrm>
        </p:grpSpPr>
        <p:sp>
          <p:nvSpPr>
            <p:cNvPr id="39" name="Ovale 22" descr="Petit cercle">
              <a:extLst>
                <a:ext uri="{FF2B5EF4-FFF2-40B4-BE49-F238E27FC236}">
                  <a16:creationId xmlns:a16="http://schemas.microsoft.com/office/drawing/2014/main" id="{DD4DB2ED-8E1D-8DD4-EACF-384FEECE4D2B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9B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40" name="Zone de texte 23" descr="Chiffre 2">
              <a:extLst>
                <a:ext uri="{FF2B5EF4-FFF2-40B4-BE49-F238E27FC236}">
                  <a16:creationId xmlns:a16="http://schemas.microsoft.com/office/drawing/2014/main" id="{AAF1C60D-58B1-B8DB-EB0F-CBAD1D983828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68435" y="114556"/>
              <a:ext cx="558179" cy="34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B2C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E435519-3A76-F3B4-6DD0-C4D6E594FCFF}"/>
              </a:ext>
            </a:extLst>
          </p:cNvPr>
          <p:cNvSpPr txBox="1"/>
          <p:nvPr/>
        </p:nvSpPr>
        <p:spPr>
          <a:xfrm>
            <a:off x="7459115" y="2548500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479704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I-PLAN DE COMMUNICATION</a:t>
            </a:r>
            <a:endParaRPr lang="fr-F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8" name="Groupe 17" descr="Petit cercle contenant le chiffre 2 pour indiquer la deuxième étape"/>
          <p:cNvGrpSpPr/>
          <p:nvPr/>
        </p:nvGrpSpPr>
        <p:grpSpPr bwMode="blackWhite">
          <a:xfrm>
            <a:off x="2278813" y="1483793"/>
            <a:ext cx="843357" cy="684867"/>
            <a:chOff x="6937203" y="140894"/>
            <a:chExt cx="558179" cy="646332"/>
          </a:xfrm>
        </p:grpSpPr>
        <p:sp>
          <p:nvSpPr>
            <p:cNvPr id="23" name="Ovale 22" descr="Petit cercle"/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24" name="Zone de texte 23" descr="Chiffre 2"/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cxnSp>
        <p:nvCxnSpPr>
          <p:cNvPr id="20" name="Connecteur droi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7361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 descr="Petit cercle contenant le chiffre 1 pour indiquer la première étape">
            <a:extLst>
              <a:ext uri="{FF2B5EF4-FFF2-40B4-BE49-F238E27FC236}">
                <a16:creationId xmlns:a16="http://schemas.microsoft.com/office/drawing/2014/main" id="{22D9E2AD-8ED1-88E4-E344-63A352B02CA0}"/>
              </a:ext>
            </a:extLst>
          </p:cNvPr>
          <p:cNvGrpSpPr/>
          <p:nvPr/>
        </p:nvGrpSpPr>
        <p:grpSpPr bwMode="blackWhite">
          <a:xfrm>
            <a:off x="531552" y="1531917"/>
            <a:ext cx="558179" cy="409838"/>
            <a:chOff x="6953426" y="711274"/>
            <a:chExt cx="558179" cy="409838"/>
          </a:xfrm>
        </p:grpSpPr>
        <p:sp>
          <p:nvSpPr>
            <p:cNvPr id="7" name="Ovale 18" descr="Petit cercle">
              <a:extLst>
                <a:ext uri="{FF2B5EF4-FFF2-40B4-BE49-F238E27FC236}">
                  <a16:creationId xmlns:a16="http://schemas.microsoft.com/office/drawing/2014/main" id="{5554BEDF-D7CF-ABCC-FEFF-5F4EC1D1A1F1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8" name="Zone de texte 19" descr="Chiffre 1">
              <a:extLst>
                <a:ext uri="{FF2B5EF4-FFF2-40B4-BE49-F238E27FC236}">
                  <a16:creationId xmlns:a16="http://schemas.microsoft.com/office/drawing/2014/main" id="{52416D94-1904-AC87-2A6B-D60AA8B335E3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9" name="Espace réservé du contenu 17">
            <a:extLst>
              <a:ext uri="{FF2B5EF4-FFF2-40B4-BE49-F238E27FC236}">
                <a16:creationId xmlns:a16="http://schemas.microsoft.com/office/drawing/2014/main" id="{74E0B47A-58C7-BE14-7AA2-D225A892CFDD}"/>
              </a:ext>
            </a:extLst>
          </p:cNvPr>
          <p:cNvSpPr txBox="1">
            <a:spLocks/>
          </p:cNvSpPr>
          <p:nvPr/>
        </p:nvSpPr>
        <p:spPr>
          <a:xfrm>
            <a:off x="1056513" y="157210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</a:t>
            </a: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22" name="Groupe 21" descr="Petit cercle contenant le chiffre 2 pour indiquer la deuxième étape">
            <a:extLst>
              <a:ext uri="{FF2B5EF4-FFF2-40B4-BE49-F238E27FC236}">
                <a16:creationId xmlns:a16="http://schemas.microsoft.com/office/drawing/2014/main" id="{F8DE85E9-D07E-4EF5-4546-CFBC5F380142}"/>
              </a:ext>
            </a:extLst>
          </p:cNvPr>
          <p:cNvGrpSpPr/>
          <p:nvPr/>
        </p:nvGrpSpPr>
        <p:grpSpPr bwMode="blackWhite">
          <a:xfrm>
            <a:off x="279962" y="4809068"/>
            <a:ext cx="843357" cy="434272"/>
            <a:chOff x="6937203" y="146488"/>
            <a:chExt cx="558179" cy="409838"/>
          </a:xfrm>
        </p:grpSpPr>
        <p:sp>
          <p:nvSpPr>
            <p:cNvPr id="31" name="Ovale 22" descr="Petit cercle">
              <a:extLst>
                <a:ext uri="{FF2B5EF4-FFF2-40B4-BE49-F238E27FC236}">
                  <a16:creationId xmlns:a16="http://schemas.microsoft.com/office/drawing/2014/main" id="{8D50BF06-D814-2B21-568B-B877E90C3C62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9B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2" name="Zone de texte 23" descr="Chiffre 2">
              <a:extLst>
                <a:ext uri="{FF2B5EF4-FFF2-40B4-BE49-F238E27FC236}">
                  <a16:creationId xmlns:a16="http://schemas.microsoft.com/office/drawing/2014/main" id="{1BE46629-EA34-AEEB-5322-3B558B29830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50173"/>
              <a:ext cx="558179" cy="34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B2C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F673FD0-9898-63C0-F828-2175D0452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e 5" descr="Petit cercle contenant le chiffre 2 pour indiquer la deuxième étape">
            <a:extLst>
              <a:ext uri="{FF2B5EF4-FFF2-40B4-BE49-F238E27FC236}">
                <a16:creationId xmlns:a16="http://schemas.microsoft.com/office/drawing/2014/main" id="{6170C536-A6C6-37EB-EB93-35222DF6863E}"/>
              </a:ext>
            </a:extLst>
          </p:cNvPr>
          <p:cNvGrpSpPr/>
          <p:nvPr/>
        </p:nvGrpSpPr>
        <p:grpSpPr bwMode="blackWhite">
          <a:xfrm>
            <a:off x="6900001" y="98890"/>
            <a:ext cx="843357" cy="684867"/>
            <a:chOff x="6937203" y="140894"/>
            <a:chExt cx="558179" cy="646332"/>
          </a:xfrm>
        </p:grpSpPr>
        <p:sp>
          <p:nvSpPr>
            <p:cNvPr id="13" name="Ovale 22" descr="Petit cercle">
              <a:extLst>
                <a:ext uri="{FF2B5EF4-FFF2-40B4-BE49-F238E27FC236}">
                  <a16:creationId xmlns:a16="http://schemas.microsoft.com/office/drawing/2014/main" id="{60622A22-5ACD-51BB-F21D-E6F0F1541C38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4" name="Zone de texte 23" descr="Chiffre 2">
              <a:extLst>
                <a:ext uri="{FF2B5EF4-FFF2-40B4-BE49-F238E27FC236}">
                  <a16:creationId xmlns:a16="http://schemas.microsoft.com/office/drawing/2014/main" id="{7CBAB94A-AB70-D4D4-78F1-BA822902059D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37203" y="140894"/>
              <a:ext cx="55817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B2B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3C71CC0-77D9-9620-0A44-2B11900DB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" y="5432678"/>
            <a:ext cx="322580" cy="31813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87728B-DD34-AC90-F73E-AA3939229B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4" y="4684013"/>
            <a:ext cx="333375" cy="3244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301AE8-6929-2325-D19C-F31BD3F113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9" y="4292853"/>
            <a:ext cx="346075" cy="34480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51E5CD4-ACAE-271C-F06B-9BDBBDCD90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" y="5065648"/>
            <a:ext cx="317500" cy="311150"/>
          </a:xfrm>
          <a:prstGeom prst="rect">
            <a:avLst/>
          </a:prstGeom>
        </p:spPr>
      </p:pic>
      <p:grpSp>
        <p:nvGrpSpPr>
          <p:cNvPr id="21" name="Groupe 20" descr="Petit cercle contenant le chiffre 1 pour indiquer la première étape">
            <a:extLst>
              <a:ext uri="{FF2B5EF4-FFF2-40B4-BE49-F238E27FC236}">
                <a16:creationId xmlns:a16="http://schemas.microsoft.com/office/drawing/2014/main" id="{AA64584C-E6D0-898C-F346-4258F0E1E7B4}"/>
              </a:ext>
            </a:extLst>
          </p:cNvPr>
          <p:cNvGrpSpPr/>
          <p:nvPr/>
        </p:nvGrpSpPr>
        <p:grpSpPr bwMode="blackWhite">
          <a:xfrm>
            <a:off x="5354292" y="130819"/>
            <a:ext cx="558179" cy="409838"/>
            <a:chOff x="6953426" y="711274"/>
            <a:chExt cx="558179" cy="409838"/>
          </a:xfrm>
        </p:grpSpPr>
        <p:sp>
          <p:nvSpPr>
            <p:cNvPr id="26" name="Ovale 18" descr="Petit cercle">
              <a:extLst>
                <a:ext uri="{FF2B5EF4-FFF2-40B4-BE49-F238E27FC236}">
                  <a16:creationId xmlns:a16="http://schemas.microsoft.com/office/drawing/2014/main" id="{8E05A2E7-0A10-CD2C-362B-5D6A19E33768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27" name="Zone de texte 19" descr="Chiffre 1">
              <a:extLst>
                <a:ext uri="{FF2B5EF4-FFF2-40B4-BE49-F238E27FC236}">
                  <a16:creationId xmlns:a16="http://schemas.microsoft.com/office/drawing/2014/main" id="{51A4118B-8278-2140-B812-0E32DBC69E3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8" name="Espace réservé du contenu 17">
            <a:extLst>
              <a:ext uri="{FF2B5EF4-FFF2-40B4-BE49-F238E27FC236}">
                <a16:creationId xmlns:a16="http://schemas.microsoft.com/office/drawing/2014/main" id="{2CBA5FA0-CAA4-3CA6-F2CF-F312BDA3F487}"/>
              </a:ext>
            </a:extLst>
          </p:cNvPr>
          <p:cNvSpPr txBox="1">
            <a:spLocks/>
          </p:cNvSpPr>
          <p:nvPr/>
        </p:nvSpPr>
        <p:spPr>
          <a:xfrm>
            <a:off x="5879253" y="171011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                  </a:t>
            </a:r>
            <a:r>
              <a:rPr lang="fr-FR" sz="1600" b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David Castro</a:t>
            </a:r>
            <a:endParaRPr lang="fr-FR" sz="1600" b="1" dirty="0">
              <a:solidFill>
                <a:srgbClr val="FF0000"/>
              </a:solidFill>
              <a:cs typeface="Segoe U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DD9657E-6CE7-A16A-053A-1CACF73DB8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Espace réservé du contenu 17">
            <a:extLst>
              <a:ext uri="{FF2B5EF4-FFF2-40B4-BE49-F238E27FC236}">
                <a16:creationId xmlns:a16="http://schemas.microsoft.com/office/drawing/2014/main" id="{4EDCD407-2EDF-FC7F-C03E-C33544242D53}"/>
              </a:ext>
            </a:extLst>
          </p:cNvPr>
          <p:cNvSpPr txBox="1">
            <a:spLocks/>
          </p:cNvSpPr>
          <p:nvPr/>
        </p:nvSpPr>
        <p:spPr>
          <a:xfrm>
            <a:off x="407786" y="110051"/>
            <a:ext cx="3418956" cy="987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                  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Julien Pelletier: Développeur Web</a:t>
            </a:r>
            <a:endParaRPr lang="fr-FR" sz="1600" b="1" dirty="0">
              <a:solidFill>
                <a:schemeClr val="bg1"/>
              </a:solidFill>
              <a:cs typeface="Segoe UI"/>
            </a:endParaRPr>
          </a:p>
        </p:txBody>
      </p:sp>
      <p:grpSp>
        <p:nvGrpSpPr>
          <p:cNvPr id="30" name="Groupe 29" descr="Petit cercle contenant le chiffre 2 pour indiquer la deuxième étape">
            <a:extLst>
              <a:ext uri="{FF2B5EF4-FFF2-40B4-BE49-F238E27FC236}">
                <a16:creationId xmlns:a16="http://schemas.microsoft.com/office/drawing/2014/main" id="{2054A9AF-EC26-2037-2A4E-4266B41D41AB}"/>
              </a:ext>
            </a:extLst>
          </p:cNvPr>
          <p:cNvGrpSpPr/>
          <p:nvPr/>
        </p:nvGrpSpPr>
        <p:grpSpPr bwMode="blackWhite">
          <a:xfrm>
            <a:off x="1738685" y="28082"/>
            <a:ext cx="843357" cy="468108"/>
            <a:chOff x="6968435" y="114556"/>
            <a:chExt cx="558179" cy="441770"/>
          </a:xfrm>
        </p:grpSpPr>
        <p:sp>
          <p:nvSpPr>
            <p:cNvPr id="33" name="Ovale 22" descr="Petit cercle">
              <a:extLst>
                <a:ext uri="{FF2B5EF4-FFF2-40B4-BE49-F238E27FC236}">
                  <a16:creationId xmlns:a16="http://schemas.microsoft.com/office/drawing/2014/main" id="{15739A2D-1FF6-9BFF-2C51-267C62CFE5A9}"/>
                </a:ext>
              </a:extLst>
            </p:cNvPr>
            <p:cNvSpPr/>
            <p:nvPr/>
          </p:nvSpPr>
          <p:spPr bwMode="blackWhite">
            <a:xfrm>
              <a:off x="7011373" y="146488"/>
              <a:ext cx="409838" cy="409838"/>
            </a:xfrm>
            <a:prstGeom prst="ellipse">
              <a:avLst/>
            </a:prstGeom>
            <a:solidFill>
              <a:srgbClr val="FF9B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4" name="Zone de texte 23" descr="Chiffre 2">
              <a:extLst>
                <a:ext uri="{FF2B5EF4-FFF2-40B4-BE49-F238E27FC236}">
                  <a16:creationId xmlns:a16="http://schemas.microsoft.com/office/drawing/2014/main" id="{041A8FC7-25FF-238F-C893-FE072E57688B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68435" y="114556"/>
              <a:ext cx="558179" cy="34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B2C</a:t>
              </a:r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849F5CBC-72CA-C305-B988-91D10D517B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695" y="6148705"/>
            <a:ext cx="322580" cy="31813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EF46BE4-4EE9-FC37-85E6-7A639E730D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405" y="6146165"/>
            <a:ext cx="333375" cy="30607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A35AE34-F617-EF15-4E30-03A0F1BB71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865" y="6141720"/>
            <a:ext cx="317500" cy="31115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53B4B0-C817-5776-1A57-A02D14FC912C}"/>
              </a:ext>
            </a:extLst>
          </p:cNvPr>
          <p:cNvSpPr txBox="1"/>
          <p:nvPr/>
        </p:nvSpPr>
        <p:spPr>
          <a:xfrm>
            <a:off x="7437950" y="673148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93094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17"/>
          <p:cNvSpPr txBox="1">
            <a:spLocks/>
          </p:cNvSpPr>
          <p:nvPr/>
        </p:nvSpPr>
        <p:spPr>
          <a:xfrm>
            <a:off x="688262" y="1469432"/>
            <a:ext cx="6449943" cy="596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20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Nos invités pour la soirée de lancement d’</a:t>
            </a:r>
            <a:r>
              <a:rPr lang="fr-FR" sz="2000" b="1" dirty="0" err="1">
                <a:solidFill>
                  <a:srgbClr val="D24726"/>
                </a:solidFill>
                <a:cs typeface="Segoe UI Semibold" panose="020B0702040204020203" pitchFamily="34" charset="0"/>
              </a:rPr>
              <a:t>Orthopi</a:t>
            </a:r>
            <a:r>
              <a:rPr lang="fr-FR" sz="2000" b="1" dirty="0">
                <a:solidFill>
                  <a:srgbClr val="D24726"/>
                </a:solidFill>
                <a:cs typeface="Segoe UI Semibold" panose="020B0702040204020203" pitchFamily="34" charset="0"/>
              </a:rPr>
              <a:t>@         </a:t>
            </a:r>
            <a:endParaRPr lang="fr-FR" sz="2000" b="1" dirty="0">
              <a:solidFill>
                <a:prstClr val="black">
                  <a:lumMod val="75000"/>
                  <a:lumOff val="25000"/>
                </a:prstClr>
              </a:solidFill>
              <a:cs typeface="Segoe UI" panose="020B0502040204020203" pitchFamily="34" charset="0"/>
            </a:endParaRPr>
          </a:p>
        </p:txBody>
      </p:sp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cibles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F55D8C-AC23-32F1-45C6-A4328EECC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85" y="2753727"/>
            <a:ext cx="9684774" cy="3759270"/>
          </a:xfrm>
          <a:prstGeom prst="rect">
            <a:avLst/>
          </a:prstGeom>
        </p:spPr>
      </p:pic>
      <p:sp>
        <p:nvSpPr>
          <p:cNvPr id="4" name="Espace réservé du contenu 17">
            <a:extLst>
              <a:ext uri="{FF2B5EF4-FFF2-40B4-BE49-F238E27FC236}">
                <a16:creationId xmlns:a16="http://schemas.microsoft.com/office/drawing/2014/main" id="{BC505861-EBA1-EBB3-C4A9-7A831D60AABA}"/>
              </a:ext>
            </a:extLst>
          </p:cNvPr>
          <p:cNvSpPr txBox="1">
            <a:spLocks/>
          </p:cNvSpPr>
          <p:nvPr/>
        </p:nvSpPr>
        <p:spPr>
          <a:xfrm>
            <a:off x="622863" y="1946299"/>
            <a:ext cx="11107019" cy="659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400" b="1" dirty="0">
                <a:effectLst/>
                <a:ea typeface="Calibri" panose="020F0502020204030204" pitchFamily="34" charset="0"/>
              </a:rPr>
              <a:t>Pour assurer le succès de notre soirée de lancement en termes de visibilité et d'acquisition, </a:t>
            </a:r>
            <a:r>
              <a:rPr lang="fr-FR" sz="14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nous concentrerons nos efforts sur notre public cible B2B, qui comprend les prescripteurs de notre solution de correction possédant un portefeuille important, tels que :</a:t>
            </a:r>
            <a:endParaRPr lang="fr-FR" sz="1100" b="1" dirty="0">
              <a:solidFill>
                <a:srgbClr val="FF0000"/>
              </a:solidFill>
              <a:cs typeface="Segoe UI" panose="020B0502040204020203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A3CA1D7-68AF-DD4D-0E58-66D0E91B9CE2}"/>
              </a:ext>
            </a:extLst>
          </p:cNvPr>
          <p:cNvSpPr/>
          <p:nvPr/>
        </p:nvSpPr>
        <p:spPr>
          <a:xfrm>
            <a:off x="10226040" y="4008120"/>
            <a:ext cx="1722120" cy="1691640"/>
          </a:xfrm>
          <a:prstGeom prst="roundRect">
            <a:avLst/>
          </a:prstGeom>
          <a:solidFill>
            <a:srgbClr val="F04C2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17">
            <a:extLst>
              <a:ext uri="{FF2B5EF4-FFF2-40B4-BE49-F238E27FC236}">
                <a16:creationId xmlns:a16="http://schemas.microsoft.com/office/drawing/2014/main" id="{B5824481-E945-D4F2-F3F5-0A3AA19C1974}"/>
              </a:ext>
            </a:extLst>
          </p:cNvPr>
          <p:cNvSpPr txBox="1">
            <a:spLocks/>
          </p:cNvSpPr>
          <p:nvPr/>
        </p:nvSpPr>
        <p:spPr>
          <a:xfrm>
            <a:off x="10248900" y="4030980"/>
            <a:ext cx="1638300" cy="18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7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    </a:t>
            </a:r>
            <a:r>
              <a:rPr lang="fr-FR" sz="14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Nombre total d’invités</a:t>
            </a: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= </a:t>
            </a: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100 personnes</a:t>
            </a:r>
          </a:p>
        </p:txBody>
      </p:sp>
    </p:spTree>
    <p:extLst>
      <p:ext uri="{BB962C8B-B14F-4D97-AF65-F5344CB8AC3E}">
        <p14:creationId xmlns:p14="http://schemas.microsoft.com/office/powerpoint/2010/main" val="1208433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17"/>
          <p:cNvSpPr txBox="1">
            <a:spLocks/>
          </p:cNvSpPr>
          <p:nvPr/>
        </p:nvSpPr>
        <p:spPr>
          <a:xfrm>
            <a:off x="688262" y="1469432"/>
            <a:ext cx="10166551" cy="596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20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Un </a:t>
            </a:r>
            <a:r>
              <a:rPr lang="fr-FR" sz="2000" b="1" dirty="0">
                <a:solidFill>
                  <a:srgbClr val="D24726"/>
                </a:solidFill>
                <a:cs typeface="Segoe UI Semibold" panose="020B0702040204020203" pitchFamily="34" charset="0"/>
              </a:rPr>
              <a:t>message </a:t>
            </a:r>
            <a:r>
              <a:rPr lang="fr-FR" sz="20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adapté</a:t>
            </a:r>
            <a:r>
              <a:rPr lang="fr-FR" sz="2000" b="1" dirty="0">
                <a:solidFill>
                  <a:srgbClr val="D24726"/>
                </a:solidFill>
                <a:cs typeface="Segoe UI Semibold" panose="020B0702040204020203" pitchFamily="34" charset="0"/>
              </a:rPr>
              <a:t> </a:t>
            </a:r>
            <a:r>
              <a:rPr lang="fr-FR" sz="2000" b="1" dirty="0">
                <a:solidFill>
                  <a:srgbClr val="404040"/>
                </a:solidFill>
                <a:cs typeface="Segoe UI Semibold" panose="020B0702040204020203" pitchFamily="34" charset="0"/>
              </a:rPr>
              <a:t>en fonction des caractéristiques spécifiques de chaque cible.       </a:t>
            </a:r>
            <a:endParaRPr lang="fr-FR" sz="2000" b="1" dirty="0">
              <a:solidFill>
                <a:srgbClr val="404040"/>
              </a:solidFill>
              <a:cs typeface="Segoe UI" panose="020B0502040204020203" pitchFamily="34" charset="0"/>
            </a:endParaRPr>
          </a:p>
        </p:txBody>
      </p:sp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4" y="736367"/>
            <a:ext cx="824480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canaux de communication</a:t>
            </a:r>
            <a:r>
              <a:rPr lang="fr-FR" sz="280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800" b="1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et</a:t>
            </a:r>
            <a:r>
              <a:rPr lang="fr-FR" sz="280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messages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3B2449B-FE7D-34A0-9402-3C37E8150B78}"/>
              </a:ext>
            </a:extLst>
          </p:cNvPr>
          <p:cNvSpPr/>
          <p:nvPr/>
        </p:nvSpPr>
        <p:spPr>
          <a:xfrm>
            <a:off x="285739" y="2951414"/>
            <a:ext cx="4158430" cy="3498549"/>
          </a:xfrm>
          <a:prstGeom prst="roundRect">
            <a:avLst/>
          </a:prstGeom>
          <a:solidFill>
            <a:srgbClr val="FF9B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17">
            <a:extLst>
              <a:ext uri="{FF2B5EF4-FFF2-40B4-BE49-F238E27FC236}">
                <a16:creationId xmlns:a16="http://schemas.microsoft.com/office/drawing/2014/main" id="{CA630B4E-C9B7-BD94-7027-D1261D903AAD}"/>
              </a:ext>
            </a:extLst>
          </p:cNvPr>
          <p:cNvSpPr txBox="1">
            <a:spLocks/>
          </p:cNvSpPr>
          <p:nvPr/>
        </p:nvSpPr>
        <p:spPr>
          <a:xfrm>
            <a:off x="351326" y="3123105"/>
            <a:ext cx="3983321" cy="3199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 Pour le public B2B, nous mettrons en avant :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b="1" spc="0" dirty="0">
                <a:effectLst/>
                <a:ea typeface="Open Sans Light" panose="020B0306030504020204" pitchFamily="34" charset="0"/>
              </a:rPr>
              <a:t>• L'utilisation de technologies telles que l'IA et le machine </a:t>
            </a:r>
            <a:r>
              <a:rPr lang="fr-FR" b="1" spc="0" dirty="0" err="1">
                <a:effectLst/>
                <a:ea typeface="Open Sans Light" panose="020B0306030504020204" pitchFamily="34" charset="0"/>
              </a:rPr>
              <a:t>learning</a:t>
            </a:r>
            <a:endParaRPr lang="fr-FR" b="1" spc="0" dirty="0">
              <a:effectLst/>
              <a:ea typeface="Open Sans Light" panose="020B0306030504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b="1" spc="0" dirty="0">
                <a:effectLst/>
                <a:ea typeface="Open Sans Light" panose="020B0306030504020204" pitchFamily="34" charset="0"/>
              </a:rPr>
              <a:t>• Les gains de temps et d'efficacité en termes de productivité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b="1" spc="0" dirty="0">
                <a:effectLst/>
                <a:ea typeface="Open Sans Light" panose="020B0306030504020204" pitchFamily="34" charset="0"/>
              </a:rPr>
              <a:t>• Les économies réalisées grâce à nos différentes formules sont dégressives en fonction du volume d’abonnement.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23A8E0D-4E09-0B0A-31B7-190CC1112421}"/>
              </a:ext>
            </a:extLst>
          </p:cNvPr>
          <p:cNvSpPr/>
          <p:nvPr/>
        </p:nvSpPr>
        <p:spPr>
          <a:xfrm>
            <a:off x="7733694" y="2951414"/>
            <a:ext cx="4158430" cy="3498549"/>
          </a:xfrm>
          <a:prstGeom prst="roundRect">
            <a:avLst/>
          </a:prstGeom>
          <a:solidFill>
            <a:srgbClr val="FF9B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contenu 17">
            <a:extLst>
              <a:ext uri="{FF2B5EF4-FFF2-40B4-BE49-F238E27FC236}">
                <a16:creationId xmlns:a16="http://schemas.microsoft.com/office/drawing/2014/main" id="{54C89610-04E1-486A-DB49-85D66EC6702D}"/>
              </a:ext>
            </a:extLst>
          </p:cNvPr>
          <p:cNvSpPr txBox="1">
            <a:spLocks/>
          </p:cNvSpPr>
          <p:nvPr/>
        </p:nvSpPr>
        <p:spPr>
          <a:xfrm>
            <a:off x="7799281" y="3137851"/>
            <a:ext cx="3983321" cy="31990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6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Pour le public B2C, nous mettrons en avant :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dirty="0">
                <a:solidFill>
                  <a:schemeClr val="bg1"/>
                </a:solidFill>
                <a:effectLst/>
                <a:ea typeface="Open Sans Light" panose="020B0306030504020204" pitchFamily="34" charset="0"/>
              </a:rPr>
              <a:t>• </a:t>
            </a:r>
            <a:r>
              <a:rPr lang="fr-FR" sz="1400" b="1" dirty="0">
                <a:solidFill>
                  <a:srgbClr val="404040"/>
                </a:solidFill>
                <a:effectLst/>
                <a:ea typeface="Open Sans Light" panose="020B0306030504020204" pitchFamily="34" charset="0"/>
              </a:rPr>
              <a:t>La technologie de notre correcteur orthographique superpuissant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dirty="0">
                <a:solidFill>
                  <a:srgbClr val="404040"/>
                </a:solidFill>
                <a:effectLst/>
                <a:ea typeface="Open Sans Light" panose="020B0306030504020204" pitchFamily="34" charset="0"/>
              </a:rPr>
              <a:t>• L’apprentissage du français, Orthopia analyse les erreurs récurrentes pour proposer des leçons de français sur mesure.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dirty="0">
                <a:solidFill>
                  <a:srgbClr val="404040"/>
                </a:solidFill>
                <a:effectLst/>
                <a:ea typeface="Open Sans Light" panose="020B0306030504020204" pitchFamily="34" charset="0"/>
              </a:rPr>
              <a:t>• Une formule accessible à partir de 49,99 euros par an soit 4,16 euros par mois.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dirty="0">
                <a:solidFill>
                  <a:srgbClr val="404040"/>
                </a:solidFill>
                <a:effectLst/>
                <a:ea typeface="Open Sans Light" panose="020B0306030504020204" pitchFamily="34" charset="0"/>
              </a:rPr>
              <a:t>Cela nous permettra de mieux répondre aux attentes et aux besoins de notre audience professionnelle.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DA72EFE-3CD6-EB10-CDA8-6CD14E1C9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267" y="2072543"/>
            <a:ext cx="3232038" cy="437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25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4" y="736367"/>
            <a:ext cx="824480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canaux de communication</a:t>
            </a:r>
            <a:r>
              <a:rPr lang="fr-FR" sz="280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800" b="1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et</a:t>
            </a:r>
            <a:r>
              <a:rPr lang="fr-FR" sz="280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messages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F248A5B-70FD-2B86-EB7B-3EF539DBD4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75" t="9884" r="10096" b="11247"/>
          <a:stretch/>
        </p:blipFill>
        <p:spPr>
          <a:xfrm>
            <a:off x="1377390" y="1238491"/>
            <a:ext cx="8985833" cy="523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06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4" y="736367"/>
            <a:ext cx="824480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canaux de communication</a:t>
            </a:r>
            <a:r>
              <a:rPr lang="fr-FR" sz="280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800" b="1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et</a:t>
            </a:r>
            <a:r>
              <a:rPr lang="fr-FR" sz="280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messages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F248A5B-70FD-2B86-EB7B-3EF539DBD4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75" t="9884" r="10096" b="11247"/>
          <a:stretch/>
        </p:blipFill>
        <p:spPr>
          <a:xfrm>
            <a:off x="1377390" y="1203766"/>
            <a:ext cx="8985833" cy="523014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6B3BB7-0F6F-356D-27F2-535E6BEB82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291" t="13246" r="10095" b="10303"/>
          <a:stretch/>
        </p:blipFill>
        <p:spPr>
          <a:xfrm>
            <a:off x="1374604" y="1574156"/>
            <a:ext cx="8965469" cy="503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26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17"/>
          <p:cNvSpPr txBox="1">
            <a:spLocks/>
          </p:cNvSpPr>
          <p:nvPr/>
        </p:nvSpPr>
        <p:spPr>
          <a:xfrm>
            <a:off x="688262" y="1823393"/>
            <a:ext cx="6449943" cy="472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La date de l’évènement et le choix du lieux</a:t>
            </a:r>
          </a:p>
        </p:txBody>
      </p:sp>
      <p:sp>
        <p:nvSpPr>
          <p:cNvPr id="29" name="Espace réservé du contenu 17"/>
          <p:cNvSpPr txBox="1">
            <a:spLocks/>
          </p:cNvSpPr>
          <p:nvPr/>
        </p:nvSpPr>
        <p:spPr>
          <a:xfrm>
            <a:off x="365632" y="2422874"/>
            <a:ext cx="7065311" cy="4001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882015" indent="0" algn="just">
              <a:lnSpc>
                <a:spcPct val="113000"/>
              </a:lnSpc>
              <a:spcBef>
                <a:spcPts val="155"/>
              </a:spcBef>
              <a:spcAft>
                <a:spcPts val="0"/>
              </a:spcAft>
              <a:buNone/>
            </a:pPr>
            <a:r>
              <a:rPr lang="fr-FR" sz="1200" b="1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Pour récapituler,</a:t>
            </a:r>
            <a:endParaRPr lang="fr-FR" sz="1200" dirty="0"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0" marR="882015" indent="0" algn="just">
              <a:lnSpc>
                <a:spcPct val="113000"/>
              </a:lnSpc>
              <a:spcBef>
                <a:spcPts val="155"/>
              </a:spcBef>
              <a:spcAft>
                <a:spcPts val="0"/>
              </a:spcAft>
              <a:buNone/>
            </a:pPr>
            <a:r>
              <a:rPr lang="fr-FR" sz="1200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Dans le but de transformer le lancement de notre produit en un événement marquant, nous avons opté pour un lancement local en région parisienne avec une approche B to B. L’évènement sera d’ordre privé puisqu’il se déroulera exclusivement sur invitations. Cette sélection de publics nous semble mieux adaptée à une soirée événementielle mettant en lumière nos différentes offres disponibles.</a:t>
            </a:r>
          </a:p>
          <a:p>
            <a:pPr marL="0" indent="0" algn="just">
              <a:spcBef>
                <a:spcPts val="50"/>
              </a:spcBef>
              <a:buNone/>
            </a:pPr>
            <a:r>
              <a:rPr lang="fr-FR" sz="1350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 </a:t>
            </a:r>
            <a:endParaRPr lang="fr-FR" sz="1200" dirty="0"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200"/>
              <a:buFont typeface="Arial" panose="020B0604020202020204" pitchFamily="34" charset="0"/>
              <a:buChar char="●"/>
              <a:tabLst>
                <a:tab pos="1243965" algn="l"/>
              </a:tabLst>
            </a:pPr>
            <a:r>
              <a:rPr lang="fr-FR" sz="1200" b="1" spc="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Budget</a:t>
            </a:r>
            <a:r>
              <a:rPr lang="fr-FR" sz="1200" b="1" spc="-9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fr-FR" sz="1200" b="1" spc="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prévu pour la soirée de lancement</a:t>
            </a:r>
            <a:r>
              <a:rPr lang="fr-FR" sz="1200" b="1" spc="-9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fr-FR" sz="1200" b="1" spc="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:</a:t>
            </a:r>
            <a:r>
              <a:rPr lang="fr-FR" sz="1200" b="1" spc="-9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fr-FR" sz="1200" b="1" spc="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30</a:t>
            </a:r>
            <a:r>
              <a:rPr lang="fr-FR" sz="1200" b="1" spc="-9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fr-FR" sz="1200" b="1" spc="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000</a:t>
            </a:r>
            <a:r>
              <a:rPr lang="fr-FR" sz="1200" b="1" spc="-9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fr-FR" sz="1200" b="1" spc="-2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euros</a:t>
            </a:r>
            <a:endParaRPr lang="fr-FR" sz="1100" b="1" spc="0" dirty="0">
              <a:solidFill>
                <a:srgbClr val="FF0000"/>
              </a:solidFill>
              <a:effectLst/>
              <a:ea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spcBef>
                <a:spcPts val="215"/>
              </a:spcBef>
              <a:spcAft>
                <a:spcPts val="800"/>
              </a:spcAft>
              <a:buSzPts val="1200"/>
              <a:buFont typeface="Arial" panose="020B0604020202020204" pitchFamily="34" charset="0"/>
              <a:buChar char="●"/>
              <a:tabLst>
                <a:tab pos="1243965" algn="l"/>
              </a:tabLst>
            </a:pPr>
            <a:r>
              <a:rPr lang="fr-FR" sz="1200" spc="0" dirty="0">
                <a:effectLst/>
                <a:ea typeface="Arial" panose="020B0604020202020204" pitchFamily="34" charset="0"/>
              </a:rPr>
              <a:t>Délai</a:t>
            </a:r>
            <a:r>
              <a:rPr lang="fr-FR" sz="1200" spc="-55" dirty="0">
                <a:effectLst/>
                <a:ea typeface="Arial" panose="020B0604020202020204" pitchFamily="34" charset="0"/>
              </a:rPr>
              <a:t> </a:t>
            </a:r>
            <a:r>
              <a:rPr lang="fr-FR" sz="1200" spc="0" dirty="0">
                <a:effectLst/>
                <a:ea typeface="Arial" panose="020B0604020202020204" pitchFamily="34" charset="0"/>
              </a:rPr>
              <a:t>d’organisation</a:t>
            </a:r>
            <a:r>
              <a:rPr lang="fr-FR" sz="1200" spc="-50" dirty="0">
                <a:effectLst/>
                <a:ea typeface="Arial" panose="020B0604020202020204" pitchFamily="34" charset="0"/>
              </a:rPr>
              <a:t> </a:t>
            </a:r>
            <a:r>
              <a:rPr lang="fr-FR" sz="1200" spc="0" dirty="0">
                <a:effectLst/>
                <a:ea typeface="Arial" panose="020B0604020202020204" pitchFamily="34" charset="0"/>
              </a:rPr>
              <a:t>:</a:t>
            </a:r>
            <a:r>
              <a:rPr lang="fr-FR" sz="1200" spc="-55" dirty="0">
                <a:effectLst/>
                <a:ea typeface="Arial" panose="020B0604020202020204" pitchFamily="34" charset="0"/>
              </a:rPr>
              <a:t> </a:t>
            </a:r>
            <a:r>
              <a:rPr lang="fr-FR" sz="1200" spc="0" dirty="0">
                <a:effectLst/>
                <a:ea typeface="Arial" panose="020B0604020202020204" pitchFamily="34" charset="0"/>
              </a:rPr>
              <a:t>2</a:t>
            </a:r>
            <a:r>
              <a:rPr lang="fr-FR" sz="1200" spc="-50" dirty="0">
                <a:effectLst/>
                <a:ea typeface="Arial" panose="020B0604020202020204" pitchFamily="34" charset="0"/>
              </a:rPr>
              <a:t> </a:t>
            </a:r>
            <a:r>
              <a:rPr lang="fr-FR" sz="1200" spc="-20" dirty="0">
                <a:effectLst/>
                <a:ea typeface="Arial" panose="020B0604020202020204" pitchFamily="34" charset="0"/>
              </a:rPr>
              <a:t>mois</a:t>
            </a:r>
            <a:endParaRPr lang="fr-FR" sz="1100" spc="0" dirty="0">
              <a:effectLst/>
              <a:ea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spcBef>
                <a:spcPts val="210"/>
              </a:spcBef>
              <a:spcAft>
                <a:spcPts val="800"/>
              </a:spcAft>
              <a:buSzPts val="1200"/>
              <a:buFont typeface="Arial" panose="020B0604020202020204" pitchFamily="34" charset="0"/>
              <a:buChar char="●"/>
              <a:tabLst>
                <a:tab pos="1243965" algn="l"/>
              </a:tabLst>
            </a:pPr>
            <a:r>
              <a:rPr lang="fr-FR" sz="1200" spc="0" dirty="0">
                <a:effectLst/>
                <a:ea typeface="Arial" panose="020B0604020202020204" pitchFamily="34" charset="0"/>
              </a:rPr>
              <a:t>Date de l’événement :</a:t>
            </a:r>
            <a:r>
              <a:rPr lang="fr-FR" sz="1200" spc="330" dirty="0">
                <a:effectLst/>
                <a:ea typeface="Arial" panose="020B0604020202020204" pitchFamily="34" charset="0"/>
              </a:rPr>
              <a:t> </a:t>
            </a:r>
            <a:r>
              <a:rPr lang="fr-FR" sz="1200" b="1" spc="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31 Mai </a:t>
            </a:r>
            <a:r>
              <a:rPr lang="fr-FR" sz="1200" b="1" spc="-2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2024</a:t>
            </a:r>
            <a:endParaRPr lang="fr-FR" sz="1100" b="1" spc="0" dirty="0">
              <a:solidFill>
                <a:srgbClr val="FF0000"/>
              </a:solidFill>
              <a:effectLst/>
              <a:ea typeface="Arial" panose="020B0604020202020204" pitchFamily="34" charset="0"/>
            </a:endParaRPr>
          </a:p>
          <a:p>
            <a:pPr marL="742950" marR="823595" lvl="1" indent="-285750" algn="just">
              <a:lnSpc>
                <a:spcPct val="110000"/>
              </a:lnSpc>
              <a:spcBef>
                <a:spcPts val="210"/>
              </a:spcBef>
              <a:spcAft>
                <a:spcPts val="800"/>
              </a:spcAft>
              <a:buSzPts val="1200"/>
              <a:buFont typeface="Arial" panose="020B0604020202020204" pitchFamily="34" charset="0"/>
              <a:buChar char="●"/>
              <a:tabLst>
                <a:tab pos="1244600" algn="l"/>
              </a:tabLst>
            </a:pPr>
            <a:r>
              <a:rPr lang="fr-FR" sz="1200" spc="0" dirty="0">
                <a:effectLst/>
                <a:ea typeface="Arial" panose="020B0604020202020204" pitchFamily="34" charset="0"/>
              </a:rPr>
              <a:t>Lieu de</a:t>
            </a:r>
            <a:r>
              <a:rPr lang="fr-FR" sz="1200" spc="-35" dirty="0">
                <a:effectLst/>
                <a:ea typeface="Arial" panose="020B0604020202020204" pitchFamily="34" charset="0"/>
              </a:rPr>
              <a:t> </a:t>
            </a:r>
            <a:r>
              <a:rPr lang="fr-FR" sz="1200" spc="0" dirty="0">
                <a:effectLst/>
                <a:ea typeface="Arial" panose="020B0604020202020204" pitchFamily="34" charset="0"/>
              </a:rPr>
              <a:t>l’évènement</a:t>
            </a:r>
            <a:r>
              <a:rPr lang="fr-FR" sz="1200" spc="-35" dirty="0">
                <a:effectLst/>
                <a:ea typeface="Arial" panose="020B0604020202020204" pitchFamily="34" charset="0"/>
              </a:rPr>
              <a:t> </a:t>
            </a:r>
            <a:r>
              <a:rPr lang="fr-FR" sz="1200" spc="0" dirty="0">
                <a:effectLst/>
                <a:ea typeface="Arial" panose="020B0604020202020204" pitchFamily="34" charset="0"/>
              </a:rPr>
              <a:t>: </a:t>
            </a:r>
            <a:r>
              <a:rPr lang="fr-FR" sz="1200" b="1" spc="0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SALON DES LUSTRES (ou des miroirs) </a:t>
            </a:r>
            <a:r>
              <a:rPr lang="fr-FR" sz="1200" spc="0" dirty="0">
                <a:effectLst/>
                <a:ea typeface="Arial" panose="020B0604020202020204" pitchFamily="34" charset="0"/>
              </a:rPr>
              <a:t>Passage Jouffroy,</a:t>
            </a:r>
            <a:r>
              <a:rPr lang="fr-FR" sz="1200" spc="-100" dirty="0">
                <a:effectLst/>
                <a:ea typeface="Arial" panose="020B0604020202020204" pitchFamily="34" charset="0"/>
              </a:rPr>
              <a:t> </a:t>
            </a:r>
            <a:r>
              <a:rPr lang="fr-FR" sz="1200" spc="0" dirty="0">
                <a:effectLst/>
                <a:ea typeface="Arial" panose="020B0604020202020204" pitchFamily="34" charset="0"/>
              </a:rPr>
              <a:t>75009</a:t>
            </a:r>
            <a:r>
              <a:rPr lang="fr-FR" sz="1200" spc="-95" dirty="0">
                <a:effectLst/>
                <a:ea typeface="Arial" panose="020B0604020202020204" pitchFamily="34" charset="0"/>
              </a:rPr>
              <a:t> </a:t>
            </a:r>
            <a:r>
              <a:rPr lang="fr-FR" sz="1200" spc="0" dirty="0">
                <a:effectLst/>
                <a:ea typeface="Arial" panose="020B0604020202020204" pitchFamily="34" charset="0"/>
              </a:rPr>
              <a:t>Paris</a:t>
            </a:r>
            <a:endParaRPr lang="fr-FR" sz="1100" spc="0" dirty="0">
              <a:effectLst/>
              <a:ea typeface="Arial" panose="020B0604020202020204" pitchFamily="34" charset="0"/>
            </a:endParaRPr>
          </a:p>
        </p:txBody>
      </p:sp>
      <p:sp>
        <p:nvSpPr>
          <p:cNvPr id="11" name="Ovale 10" descr="Petit cercle bleu clair dans un grand cercle bleu foncé"/>
          <p:cNvSpPr/>
          <p:nvPr/>
        </p:nvSpPr>
        <p:spPr bwMode="ltGray">
          <a:xfrm>
            <a:off x="8086223" y="2796642"/>
            <a:ext cx="2148929" cy="21017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6E7B9FF2-3F27-456E-7ACB-330567D672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180"/>
          <a:stretch/>
        </p:blipFill>
        <p:spPr>
          <a:xfrm>
            <a:off x="6669885" y="2303362"/>
            <a:ext cx="5249079" cy="3460688"/>
          </a:xfrm>
          <a:prstGeom prst="rect">
            <a:avLst/>
          </a:prstGeom>
        </p:spPr>
      </p:pic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lancement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784149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17"/>
          <p:cNvSpPr txBox="1">
            <a:spLocks/>
          </p:cNvSpPr>
          <p:nvPr/>
        </p:nvSpPr>
        <p:spPr>
          <a:xfrm>
            <a:off x="688262" y="3012113"/>
            <a:ext cx="10254058" cy="1270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A/ Rétroplanning en amont de la soirée de lancement prévu pour le 31 Mai 2024</a:t>
            </a:r>
          </a:p>
        </p:txBody>
      </p:sp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rétroplanning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211545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26DF81-394E-C111-F92D-57A633C43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81" y="265471"/>
            <a:ext cx="10193999" cy="63270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2521FB-1E36-280F-E53B-5F0FD7784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1525" y="307121"/>
            <a:ext cx="1355246" cy="10969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DE3689-E9A2-74BD-0DBE-CD40C66954BB}"/>
              </a:ext>
            </a:extLst>
          </p:cNvPr>
          <p:cNvSpPr txBox="1"/>
          <p:nvPr/>
        </p:nvSpPr>
        <p:spPr>
          <a:xfrm>
            <a:off x="3287189" y="2681819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6D90EA-AF42-619E-18BD-30039393D452}"/>
              </a:ext>
            </a:extLst>
          </p:cNvPr>
          <p:cNvSpPr txBox="1"/>
          <p:nvPr/>
        </p:nvSpPr>
        <p:spPr>
          <a:xfrm>
            <a:off x="3289305" y="2415107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AA1D50-0462-482E-46EA-71041C037F05}"/>
              </a:ext>
            </a:extLst>
          </p:cNvPr>
          <p:cNvSpPr txBox="1"/>
          <p:nvPr/>
        </p:nvSpPr>
        <p:spPr>
          <a:xfrm>
            <a:off x="3285073" y="3240623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928581-3227-CF1A-F415-F890603D26E4}"/>
              </a:ext>
            </a:extLst>
          </p:cNvPr>
          <p:cNvSpPr txBox="1"/>
          <p:nvPr/>
        </p:nvSpPr>
        <p:spPr>
          <a:xfrm>
            <a:off x="3282957" y="4267214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0CB559-F423-11A8-171E-E1B5C35F785D}"/>
              </a:ext>
            </a:extLst>
          </p:cNvPr>
          <p:cNvSpPr txBox="1"/>
          <p:nvPr/>
        </p:nvSpPr>
        <p:spPr>
          <a:xfrm>
            <a:off x="3280841" y="5198549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A87D50D-0B6F-C8F7-65F3-5ADE0953BF7F}"/>
              </a:ext>
            </a:extLst>
          </p:cNvPr>
          <p:cNvSpPr txBox="1"/>
          <p:nvPr/>
        </p:nvSpPr>
        <p:spPr>
          <a:xfrm>
            <a:off x="3278725" y="5949966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4BE7A6-3E10-F149-1EBC-95DA98AE3FD0}"/>
              </a:ext>
            </a:extLst>
          </p:cNvPr>
          <p:cNvSpPr txBox="1"/>
          <p:nvPr/>
        </p:nvSpPr>
        <p:spPr>
          <a:xfrm>
            <a:off x="3276609" y="6265347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844460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56A9499C-35D6-54E8-EA0A-33845887E434}"/>
              </a:ext>
            </a:extLst>
          </p:cNvPr>
          <p:cNvGrpSpPr/>
          <p:nvPr/>
        </p:nvGrpSpPr>
        <p:grpSpPr>
          <a:xfrm>
            <a:off x="254001" y="239255"/>
            <a:ext cx="10424160" cy="6311624"/>
            <a:chOff x="266260" y="127819"/>
            <a:chExt cx="8651862" cy="646470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B26DF81-394E-C111-F92D-57A633C43B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72"/>
            <a:stretch/>
          </p:blipFill>
          <p:spPr>
            <a:xfrm>
              <a:off x="266260" y="650240"/>
              <a:ext cx="8651862" cy="594228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A2D0C7C-170C-B2A0-069A-444F9D6CAE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8324" t="27237" b="12738"/>
            <a:stretch/>
          </p:blipFill>
          <p:spPr>
            <a:xfrm>
              <a:off x="5299586" y="127819"/>
              <a:ext cx="3519953" cy="754583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82521FB-1E36-280F-E53B-5F0FD7784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6081" y="305554"/>
            <a:ext cx="1355246" cy="10969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252A61C-FEA1-1274-4A5D-3C381BEA54CB}"/>
              </a:ext>
            </a:extLst>
          </p:cNvPr>
          <p:cNvSpPr txBox="1"/>
          <p:nvPr/>
        </p:nvSpPr>
        <p:spPr>
          <a:xfrm>
            <a:off x="3280841" y="1037133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5FF439-F11B-98EF-CFB8-FB3A6A2875B5}"/>
              </a:ext>
            </a:extLst>
          </p:cNvPr>
          <p:cNvSpPr txBox="1"/>
          <p:nvPr/>
        </p:nvSpPr>
        <p:spPr>
          <a:xfrm>
            <a:off x="3280839" y="1714474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3A8D70-04D0-9E21-D7F4-2E7F0A5CA1BA}"/>
              </a:ext>
            </a:extLst>
          </p:cNvPr>
          <p:cNvSpPr txBox="1"/>
          <p:nvPr/>
        </p:nvSpPr>
        <p:spPr>
          <a:xfrm>
            <a:off x="3280837" y="1913445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2455C5C-DB2D-E1B2-3A86-81274B5D1F60}"/>
              </a:ext>
            </a:extLst>
          </p:cNvPr>
          <p:cNvSpPr txBox="1"/>
          <p:nvPr/>
        </p:nvSpPr>
        <p:spPr>
          <a:xfrm>
            <a:off x="3280835" y="3934875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79787B-0EE9-9682-DC42-2C9EAA4906F0}"/>
              </a:ext>
            </a:extLst>
          </p:cNvPr>
          <p:cNvSpPr txBox="1"/>
          <p:nvPr/>
        </p:nvSpPr>
        <p:spPr>
          <a:xfrm>
            <a:off x="3280833" y="4364553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2340189-ED5D-DFAE-B4B3-498D1CA3E122}"/>
              </a:ext>
            </a:extLst>
          </p:cNvPr>
          <p:cNvSpPr txBox="1"/>
          <p:nvPr/>
        </p:nvSpPr>
        <p:spPr>
          <a:xfrm>
            <a:off x="3280831" y="5149830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EE1EF37-DA3A-3895-8045-73BB082545BC}"/>
              </a:ext>
            </a:extLst>
          </p:cNvPr>
          <p:cNvSpPr txBox="1"/>
          <p:nvPr/>
        </p:nvSpPr>
        <p:spPr>
          <a:xfrm>
            <a:off x="3280829" y="5382648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DC500A-5F87-BFD6-1916-3EC74F19E1CB}"/>
              </a:ext>
            </a:extLst>
          </p:cNvPr>
          <p:cNvSpPr txBox="1"/>
          <p:nvPr/>
        </p:nvSpPr>
        <p:spPr>
          <a:xfrm>
            <a:off x="3280827" y="5547735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A67E6B-E8BB-E568-8BF7-1C8A48B003E7}"/>
              </a:ext>
            </a:extLst>
          </p:cNvPr>
          <p:cNvSpPr txBox="1"/>
          <p:nvPr/>
        </p:nvSpPr>
        <p:spPr>
          <a:xfrm>
            <a:off x="3280825" y="5911791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793A3CF-9631-577E-695F-BB4B5E3611A9}"/>
              </a:ext>
            </a:extLst>
          </p:cNvPr>
          <p:cNvSpPr txBox="1"/>
          <p:nvPr/>
        </p:nvSpPr>
        <p:spPr>
          <a:xfrm>
            <a:off x="3280823" y="6066294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C5F2D56-A142-1CCD-9121-089D265E9019}"/>
              </a:ext>
            </a:extLst>
          </p:cNvPr>
          <p:cNvSpPr txBox="1"/>
          <p:nvPr/>
        </p:nvSpPr>
        <p:spPr>
          <a:xfrm>
            <a:off x="3280821" y="6220797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871112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17"/>
          <p:cNvSpPr txBox="1">
            <a:spLocks/>
          </p:cNvSpPr>
          <p:nvPr/>
        </p:nvSpPr>
        <p:spPr>
          <a:xfrm>
            <a:off x="688262" y="3012113"/>
            <a:ext cx="10254058" cy="1270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B/ Planning de la soirée de lancement</a:t>
            </a:r>
          </a:p>
        </p:txBody>
      </p:sp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rétroplanning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789990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17"/>
          <p:cNvSpPr txBox="1">
            <a:spLocks/>
          </p:cNvSpPr>
          <p:nvPr/>
        </p:nvSpPr>
        <p:spPr>
          <a:xfrm>
            <a:off x="688262" y="3012113"/>
            <a:ext cx="10254058" cy="1270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B/ Planning de la soirée de lancement</a:t>
            </a:r>
          </a:p>
        </p:txBody>
      </p:sp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rétroplanning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F99288-8D19-86FF-BE8E-818A3DD680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408"/>
          <a:stretch/>
        </p:blipFill>
        <p:spPr>
          <a:xfrm>
            <a:off x="4464415" y="731555"/>
            <a:ext cx="7405083" cy="565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27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17"/>
          <p:cNvSpPr txBox="1">
            <a:spLocks/>
          </p:cNvSpPr>
          <p:nvPr/>
        </p:nvSpPr>
        <p:spPr>
          <a:xfrm>
            <a:off x="688262" y="3012113"/>
            <a:ext cx="10254058" cy="1270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B/ Planning de la soirée de lancement</a:t>
            </a:r>
          </a:p>
        </p:txBody>
      </p:sp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rétroplanning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F99288-8D19-86FF-BE8E-818A3DD680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332"/>
          <a:stretch/>
        </p:blipFill>
        <p:spPr>
          <a:xfrm>
            <a:off x="4464415" y="731556"/>
            <a:ext cx="7405083" cy="489201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B31585-7C10-B9DF-23BB-C1F43B997A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80"/>
          <a:stretch/>
        </p:blipFill>
        <p:spPr>
          <a:xfrm>
            <a:off x="4457501" y="1221157"/>
            <a:ext cx="7401958" cy="463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67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17"/>
          <p:cNvSpPr txBox="1">
            <a:spLocks/>
          </p:cNvSpPr>
          <p:nvPr/>
        </p:nvSpPr>
        <p:spPr>
          <a:xfrm>
            <a:off x="688262" y="3012113"/>
            <a:ext cx="10254058" cy="1270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b="1" dirty="0">
                <a:solidFill>
                  <a:srgbClr val="404040"/>
                </a:solidFill>
                <a:cs typeface="Segoe UI" panose="020B0502040204020203" pitchFamily="34" charset="0"/>
              </a:rPr>
              <a:t>C/ </a:t>
            </a:r>
            <a:r>
              <a:rPr lang="fr-FR" sz="1800" b="1" dirty="0">
                <a:solidFill>
                  <a:srgbClr val="404040"/>
                </a:solidFill>
                <a:effectLst/>
                <a:latin typeface="Gist Light"/>
                <a:ea typeface="Gist Light"/>
                <a:cs typeface="Gist Light"/>
              </a:rPr>
              <a:t>Rétroplanning en aval de la soirée de </a:t>
            </a:r>
            <a:r>
              <a:rPr lang="fr-FR" sz="1600" b="1" dirty="0">
                <a:solidFill>
                  <a:srgbClr val="404040"/>
                </a:solidFill>
                <a:cs typeface="Segoe UI" panose="020B0502040204020203" pitchFamily="34" charset="0"/>
              </a:rPr>
              <a:t>lancement</a:t>
            </a:r>
          </a:p>
        </p:txBody>
      </p:sp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rétroplanning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96588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rétroplanning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01EE4E-33B8-C8A3-BA08-6C4C27C32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442306"/>
            <a:ext cx="11013440" cy="444953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D61522F-D043-2BDD-8C8E-DBF74FFAE950}"/>
              </a:ext>
            </a:extLst>
          </p:cNvPr>
          <p:cNvSpPr txBox="1"/>
          <p:nvPr/>
        </p:nvSpPr>
        <p:spPr>
          <a:xfrm>
            <a:off x="2887139" y="3344331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7AC544-397C-DB37-EC22-70A3FA3ABA93}"/>
              </a:ext>
            </a:extLst>
          </p:cNvPr>
          <p:cNvSpPr txBox="1"/>
          <p:nvPr/>
        </p:nvSpPr>
        <p:spPr>
          <a:xfrm>
            <a:off x="2865971" y="3706278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5DE740A-18E7-D7D1-BA8A-6ACEFF4557C5}"/>
              </a:ext>
            </a:extLst>
          </p:cNvPr>
          <p:cNvSpPr txBox="1"/>
          <p:nvPr/>
        </p:nvSpPr>
        <p:spPr>
          <a:xfrm>
            <a:off x="2865973" y="3979327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6D8FD1-B7FD-785E-0B2A-D77658747AA1}"/>
              </a:ext>
            </a:extLst>
          </p:cNvPr>
          <p:cNvSpPr txBox="1"/>
          <p:nvPr/>
        </p:nvSpPr>
        <p:spPr>
          <a:xfrm>
            <a:off x="2865975" y="4582579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7E475F-0A78-4CE8-3E27-7012A3D2F9BA}"/>
              </a:ext>
            </a:extLst>
          </p:cNvPr>
          <p:cNvSpPr txBox="1"/>
          <p:nvPr/>
        </p:nvSpPr>
        <p:spPr>
          <a:xfrm>
            <a:off x="2865977" y="5050364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C06B8A0-3CCF-9EB8-1442-DC7905894928}"/>
              </a:ext>
            </a:extLst>
          </p:cNvPr>
          <p:cNvSpPr txBox="1"/>
          <p:nvPr/>
        </p:nvSpPr>
        <p:spPr>
          <a:xfrm>
            <a:off x="2865979" y="5405963"/>
            <a:ext cx="239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721237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6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budget et ROI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2" name="Espace réservé du contenu 17">
            <a:extLst>
              <a:ext uri="{FF2B5EF4-FFF2-40B4-BE49-F238E27FC236}">
                <a16:creationId xmlns:a16="http://schemas.microsoft.com/office/drawing/2014/main" id="{56651275-E183-6E51-ADDB-0B06BB936047}"/>
              </a:ext>
            </a:extLst>
          </p:cNvPr>
          <p:cNvSpPr txBox="1">
            <a:spLocks/>
          </p:cNvSpPr>
          <p:nvPr/>
        </p:nvSpPr>
        <p:spPr>
          <a:xfrm>
            <a:off x="365632" y="2422874"/>
            <a:ext cx="10046729" cy="4001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50"/>
              </a:spcBef>
              <a:buNone/>
            </a:pPr>
            <a:r>
              <a:rPr lang="fr-FR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Pour notre lancement, nous avons prévu un budget total de </a:t>
            </a:r>
            <a:r>
              <a:rPr lang="fr-FR" b="1" dirty="0">
                <a:solidFill>
                  <a:srgbClr val="00B050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30 000 € HT. </a:t>
            </a:r>
          </a:p>
          <a:p>
            <a:pPr marL="0" indent="0" algn="just">
              <a:spcBef>
                <a:spcPts val="50"/>
              </a:spcBef>
              <a:buNone/>
            </a:pPr>
            <a:r>
              <a:rPr lang="fr-FR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Estimez simplement les coûts externes en HT et TTC.</a:t>
            </a:r>
          </a:p>
          <a:p>
            <a:pPr marL="0" indent="0" algn="just">
              <a:spcBef>
                <a:spcPts val="50"/>
              </a:spcBef>
              <a:buNone/>
            </a:pPr>
            <a:r>
              <a:rPr lang="fr-FR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Le budget sera réparti en quatre catégories :</a:t>
            </a:r>
          </a:p>
          <a:p>
            <a:pPr marL="0" indent="0" algn="just">
              <a:spcBef>
                <a:spcPts val="50"/>
              </a:spcBef>
              <a:buNone/>
            </a:pPr>
            <a:endParaRPr lang="fr-FR" dirty="0"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0" indent="0" algn="just">
              <a:spcBef>
                <a:spcPts val="50"/>
              </a:spcBef>
              <a:buNone/>
            </a:pPr>
            <a:r>
              <a:rPr lang="fr-FR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•	Budget pour </a:t>
            </a:r>
            <a:r>
              <a:rPr lang="fr-FR" b="1" dirty="0">
                <a:solidFill>
                  <a:srgbClr val="FF0000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la location du lieu et de la salle                              8650,00 €</a:t>
            </a:r>
          </a:p>
          <a:p>
            <a:pPr marL="0" indent="0" algn="just">
              <a:spcBef>
                <a:spcPts val="50"/>
              </a:spcBef>
              <a:buNone/>
            </a:pPr>
            <a:r>
              <a:rPr lang="fr-FR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•	Budget pour </a:t>
            </a:r>
            <a:r>
              <a:rPr lang="fr-FR" b="1" dirty="0">
                <a:solidFill>
                  <a:srgbClr val="FF0000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le personnel                                                              2620,00 €</a:t>
            </a:r>
          </a:p>
          <a:p>
            <a:pPr marL="0" indent="0" algn="just">
              <a:spcBef>
                <a:spcPts val="50"/>
              </a:spcBef>
              <a:buNone/>
            </a:pPr>
            <a:r>
              <a:rPr lang="fr-FR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•	Budget pour </a:t>
            </a:r>
            <a:r>
              <a:rPr lang="fr-FR" b="1" dirty="0">
                <a:solidFill>
                  <a:srgbClr val="FF0000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la restauration et le traiteur                                   5500,00 €</a:t>
            </a:r>
          </a:p>
          <a:p>
            <a:pPr marL="0" indent="0" algn="just">
              <a:spcBef>
                <a:spcPts val="50"/>
              </a:spcBef>
              <a:buNone/>
            </a:pPr>
            <a:r>
              <a:rPr lang="fr-FR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•	Budget pour </a:t>
            </a:r>
            <a:r>
              <a:rPr lang="fr-FR" b="1" dirty="0">
                <a:solidFill>
                  <a:srgbClr val="FF0000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le marketing                                                             12976,00 €</a:t>
            </a:r>
          </a:p>
          <a:p>
            <a:pPr marL="0" indent="0" algn="just">
              <a:spcBef>
                <a:spcPts val="50"/>
              </a:spcBef>
              <a:buNone/>
            </a:pPr>
            <a:r>
              <a:rPr lang="fr-FR" sz="1350" dirty="0"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 </a:t>
            </a:r>
            <a:endParaRPr lang="fr-FR" sz="1200" dirty="0"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A0E25910-A91E-64E5-831C-1BEBBCD6088F}"/>
              </a:ext>
            </a:extLst>
          </p:cNvPr>
          <p:cNvSpPr/>
          <p:nvPr/>
        </p:nvSpPr>
        <p:spPr>
          <a:xfrm>
            <a:off x="4785360" y="3942080"/>
            <a:ext cx="755286" cy="2814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AA7D23E1-948A-0BEB-7E91-12AC0636F2DE}"/>
              </a:ext>
            </a:extLst>
          </p:cNvPr>
          <p:cNvSpPr/>
          <p:nvPr/>
        </p:nvSpPr>
        <p:spPr>
          <a:xfrm>
            <a:off x="4785360" y="4307840"/>
            <a:ext cx="755286" cy="2814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528C98D2-BB7A-7148-FF17-FE0EAD3A0890}"/>
              </a:ext>
            </a:extLst>
          </p:cNvPr>
          <p:cNvSpPr/>
          <p:nvPr/>
        </p:nvSpPr>
        <p:spPr>
          <a:xfrm>
            <a:off x="4785360" y="4681220"/>
            <a:ext cx="755286" cy="2814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91F9953F-3372-D0A1-9ED4-4B9E75FB52C4}"/>
              </a:ext>
            </a:extLst>
          </p:cNvPr>
          <p:cNvSpPr/>
          <p:nvPr/>
        </p:nvSpPr>
        <p:spPr>
          <a:xfrm>
            <a:off x="4785360" y="5054600"/>
            <a:ext cx="755286" cy="2814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D4BC7FD6-86DF-CC7F-6877-593A951E7E68}"/>
              </a:ext>
            </a:extLst>
          </p:cNvPr>
          <p:cNvSpPr/>
          <p:nvPr/>
        </p:nvSpPr>
        <p:spPr>
          <a:xfrm>
            <a:off x="6874718" y="4292336"/>
            <a:ext cx="1109076" cy="5378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E4D4D9-E485-2AA8-1404-3B217BA1C55A}"/>
              </a:ext>
            </a:extLst>
          </p:cNvPr>
          <p:cNvSpPr txBox="1"/>
          <p:nvPr/>
        </p:nvSpPr>
        <p:spPr>
          <a:xfrm>
            <a:off x="8067667" y="4132566"/>
            <a:ext cx="2492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Total des dépenses</a:t>
            </a:r>
          </a:p>
          <a:p>
            <a:r>
              <a:rPr lang="fr-FR" b="1" dirty="0">
                <a:solidFill>
                  <a:srgbClr val="FF0000"/>
                </a:solidFill>
              </a:rPr>
              <a:t>           =</a:t>
            </a:r>
          </a:p>
          <a:p>
            <a:r>
              <a:rPr lang="fr-FR" b="1" dirty="0">
                <a:solidFill>
                  <a:srgbClr val="FF0000"/>
                </a:solidFill>
              </a:rPr>
              <a:t> 29746,00 €  HT</a:t>
            </a:r>
          </a:p>
        </p:txBody>
      </p:sp>
      <p:sp>
        <p:nvSpPr>
          <p:cNvPr id="10" name="Espace réservé du contenu 17">
            <a:extLst>
              <a:ext uri="{FF2B5EF4-FFF2-40B4-BE49-F238E27FC236}">
                <a16:creationId xmlns:a16="http://schemas.microsoft.com/office/drawing/2014/main" id="{66691C5E-772E-8706-5B1D-ABB836D2CECD}"/>
              </a:ext>
            </a:extLst>
          </p:cNvPr>
          <p:cNvSpPr txBox="1">
            <a:spLocks/>
          </p:cNvSpPr>
          <p:nvPr/>
        </p:nvSpPr>
        <p:spPr>
          <a:xfrm>
            <a:off x="688262" y="1812579"/>
            <a:ext cx="5692873" cy="409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b="1" dirty="0">
                <a:solidFill>
                  <a:srgbClr val="404040"/>
                </a:solidFill>
                <a:cs typeface="Segoe UI" panose="020B0502040204020203" pitchFamily="34" charset="0"/>
              </a:rPr>
              <a:t>A/ </a:t>
            </a:r>
            <a:r>
              <a:rPr lang="fr-FR" sz="1800" b="1" dirty="0">
                <a:solidFill>
                  <a:srgbClr val="404040"/>
                </a:solidFill>
                <a:latin typeface="Gist Light"/>
                <a:cs typeface="Segoe UI" panose="020B0502040204020203" pitchFamily="34" charset="0"/>
              </a:rPr>
              <a:t>Le budget dépensé pour notre soirée de lancement</a:t>
            </a:r>
            <a:endParaRPr lang="fr-FR" sz="1600" b="1" dirty="0">
              <a:solidFill>
                <a:srgbClr val="404040"/>
              </a:solidFill>
              <a:cs typeface="Segoe UI" panose="020B0502040204020203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11FA190-6E53-43B4-B2F2-AAC972F00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5852" y="4050888"/>
            <a:ext cx="1155289" cy="115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78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3FF64CE8-F1EB-1459-4826-862D78BFB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35" y="314632"/>
            <a:ext cx="11021962" cy="625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9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 descr="Petit cercle contenant le chiffre 1 pour indiquer la première étape">
            <a:extLst>
              <a:ext uri="{FF2B5EF4-FFF2-40B4-BE49-F238E27FC236}">
                <a16:creationId xmlns:a16="http://schemas.microsoft.com/office/drawing/2014/main" id="{EBAE4C0C-A966-3C74-768D-18BCE715D86F}"/>
              </a:ext>
            </a:extLst>
          </p:cNvPr>
          <p:cNvGrpSpPr/>
          <p:nvPr/>
        </p:nvGrpSpPr>
        <p:grpSpPr bwMode="blackWhite">
          <a:xfrm>
            <a:off x="551220" y="637183"/>
            <a:ext cx="558179" cy="409838"/>
            <a:chOff x="6953426" y="711274"/>
            <a:chExt cx="558179" cy="409838"/>
          </a:xfrm>
        </p:grpSpPr>
        <p:sp>
          <p:nvSpPr>
            <p:cNvPr id="48" name="Ovale 18" descr="Petit cercle">
              <a:extLst>
                <a:ext uri="{FF2B5EF4-FFF2-40B4-BE49-F238E27FC236}">
                  <a16:creationId xmlns:a16="http://schemas.microsoft.com/office/drawing/2014/main" id="{92721D10-57FB-8016-D1E9-F68726776DC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9" name="Zone de texte 19" descr="Chiffre 1">
              <a:extLst>
                <a:ext uri="{FF2B5EF4-FFF2-40B4-BE49-F238E27FC236}">
                  <a16:creationId xmlns:a16="http://schemas.microsoft.com/office/drawing/2014/main" id="{CB96F991-C58D-D26F-E25A-C628B72B97C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6</a:t>
              </a:r>
            </a:p>
          </p:txBody>
        </p:sp>
      </p:grpSp>
      <p:sp>
        <p:nvSpPr>
          <p:cNvPr id="50" name="Espace réservé du contenu 17">
            <a:extLst>
              <a:ext uri="{FF2B5EF4-FFF2-40B4-BE49-F238E27FC236}">
                <a16:creationId xmlns:a16="http://schemas.microsoft.com/office/drawing/2014/main" id="{F188E11C-9DC0-A119-61E5-95EE7266CDFC}"/>
              </a:ext>
            </a:extLst>
          </p:cNvPr>
          <p:cNvSpPr txBox="1">
            <a:spLocks/>
          </p:cNvSpPr>
          <p:nvPr/>
        </p:nvSpPr>
        <p:spPr>
          <a:xfrm>
            <a:off x="1361315" y="736367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budget et ROI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10" name="Espace réservé du contenu 17">
            <a:extLst>
              <a:ext uri="{FF2B5EF4-FFF2-40B4-BE49-F238E27FC236}">
                <a16:creationId xmlns:a16="http://schemas.microsoft.com/office/drawing/2014/main" id="{66691C5E-772E-8706-5B1D-ABB836D2CECD}"/>
              </a:ext>
            </a:extLst>
          </p:cNvPr>
          <p:cNvSpPr txBox="1">
            <a:spLocks/>
          </p:cNvSpPr>
          <p:nvPr/>
        </p:nvSpPr>
        <p:spPr>
          <a:xfrm>
            <a:off x="688262" y="1812579"/>
            <a:ext cx="5692873" cy="409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fr-FR" sz="1600" b="1" dirty="0">
                <a:solidFill>
                  <a:srgbClr val="404040"/>
                </a:solidFill>
                <a:cs typeface="Segoe UI" panose="020B0502040204020203" pitchFamily="34" charset="0"/>
              </a:rPr>
              <a:t>B/ </a:t>
            </a:r>
            <a:r>
              <a:rPr lang="fr-FR" sz="1800" b="1" dirty="0">
                <a:solidFill>
                  <a:srgbClr val="404040"/>
                </a:solidFill>
                <a:latin typeface="Gist Light"/>
                <a:cs typeface="Segoe UI" panose="020B0502040204020203" pitchFamily="34" charset="0"/>
              </a:rPr>
              <a:t>Prévision de vente et retour sur investissement ROI </a:t>
            </a:r>
            <a:endParaRPr lang="fr-FR" sz="1600" b="1" dirty="0">
              <a:solidFill>
                <a:srgbClr val="404040"/>
              </a:solidFill>
              <a:cs typeface="Segoe UI" panose="020B050204020402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1B1B3B-A834-783D-211B-BB1C66D4E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18" y="2251259"/>
            <a:ext cx="10402529" cy="3296112"/>
          </a:xfrm>
          <a:prstGeom prst="rect">
            <a:avLst/>
          </a:prstGeom>
        </p:spPr>
      </p:pic>
      <p:sp>
        <p:nvSpPr>
          <p:cNvPr id="4" name="Espace réservé du contenu 17">
            <a:extLst>
              <a:ext uri="{FF2B5EF4-FFF2-40B4-BE49-F238E27FC236}">
                <a16:creationId xmlns:a16="http://schemas.microsoft.com/office/drawing/2014/main" id="{15DED5E9-779F-9936-087A-1BD63F922930}"/>
              </a:ext>
            </a:extLst>
          </p:cNvPr>
          <p:cNvSpPr txBox="1">
            <a:spLocks/>
          </p:cNvSpPr>
          <p:nvPr/>
        </p:nvSpPr>
        <p:spPr>
          <a:xfrm>
            <a:off x="1076798" y="5607966"/>
            <a:ext cx="10210634" cy="1387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effectLst/>
                <a:ea typeface="Open Sans Light" panose="020B0306030504020204" pitchFamily="34" charset="0"/>
              </a:rPr>
              <a:t>Après notre soirée de lancement, si nous parvenons à atteindre les objectifs définis pour le lancement de notre logiciel de correction orthographique Orthopia, </a:t>
            </a:r>
            <a:r>
              <a:rPr lang="fr-FR" sz="1600" b="1" dirty="0">
                <a:solidFill>
                  <a:srgbClr val="00B050"/>
                </a:solidFill>
                <a:effectLst/>
                <a:ea typeface="Open Sans Light" panose="020B0306030504020204" pitchFamily="34" charset="0"/>
              </a:rPr>
              <a:t>nous envisageons un retour sur investissement compris entre 10 et 15 %.</a:t>
            </a:r>
            <a:endParaRPr lang="fr-FR" sz="1600" b="1" dirty="0">
              <a:solidFill>
                <a:srgbClr val="00B05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857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marL="0" indent="0" rtl="0">
              <a:spcAft>
                <a:spcPts val="2000"/>
              </a:spcAft>
              <a:buNone/>
            </a:pPr>
            <a:r>
              <a:rPr lang="fr-FR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II-ACTIONS DE COMMUNICATION : Livrables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D5FBFA-040E-6912-AFE2-BCE16E2F92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82" r="2382"/>
          <a:stretch/>
        </p:blipFill>
        <p:spPr>
          <a:xfrm>
            <a:off x="6959469" y="1859280"/>
            <a:ext cx="4690921" cy="3265254"/>
          </a:xfrm>
          <a:prstGeom prst="rect">
            <a:avLst/>
          </a:prstGeom>
          <a:effectLst>
            <a:innerShdw blurRad="63500" dist="50800" dir="2700000">
              <a:srgbClr val="C00000">
                <a:alpha val="5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932285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>
            <a:extLst>
              <a:ext uri="{FF2B5EF4-FFF2-40B4-BE49-F238E27FC236}">
                <a16:creationId xmlns:a16="http://schemas.microsoft.com/office/drawing/2014/main" id="{C9721792-F79C-3717-910C-385E11F0B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32" y="3874067"/>
            <a:ext cx="124588" cy="115221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6D2D21FB-DDF4-4448-9FED-D0358C899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52" y="3474017"/>
            <a:ext cx="124588" cy="115221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5F1FC56F-B41B-090F-4B54-78F141C1B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2" y="3073967"/>
            <a:ext cx="124588" cy="115221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8B5A7210-EB88-47A0-22E8-0E97BF90B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7" y="2677727"/>
            <a:ext cx="124588" cy="115221"/>
          </a:xfrm>
          <a:prstGeom prst="rect">
            <a:avLst/>
          </a:prstGeom>
        </p:spPr>
      </p:pic>
      <p:sp>
        <p:nvSpPr>
          <p:cNvPr id="12" name="Espace réservé du contenu 17">
            <a:extLst>
              <a:ext uri="{FF2B5EF4-FFF2-40B4-BE49-F238E27FC236}">
                <a16:creationId xmlns:a16="http://schemas.microsoft.com/office/drawing/2014/main" id="{ACE8A51D-229B-0BF0-29A1-EB62DFDE5893}"/>
              </a:ext>
            </a:extLst>
          </p:cNvPr>
          <p:cNvSpPr txBox="1">
            <a:spLocks/>
          </p:cNvSpPr>
          <p:nvPr/>
        </p:nvSpPr>
        <p:spPr>
          <a:xfrm>
            <a:off x="368163" y="2310901"/>
            <a:ext cx="5598298" cy="403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sz="1600" dirty="0">
                <a:solidFill>
                  <a:srgbClr val="000000"/>
                </a:solidFill>
                <a:ea typeface="Gist Light"/>
              </a:rPr>
              <a:t>L’invitation e-mailing est complète si elle comporte :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le sujet de l'e-mail.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</a:t>
            </a:r>
            <a:r>
              <a:rPr lang="fr-FR" dirty="0" err="1">
                <a:solidFill>
                  <a:srgbClr val="000000"/>
                </a:solidFill>
                <a:ea typeface="Gist Light"/>
              </a:rPr>
              <a:t>pre</a:t>
            </a:r>
            <a:r>
              <a:rPr lang="fr-FR" dirty="0">
                <a:solidFill>
                  <a:srgbClr val="000000"/>
                </a:solidFill>
                <a:ea typeface="Gist Light"/>
              </a:rPr>
              <a:t>-header (première ligne lisible avant même d’ouvrir l’e-mail).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contenu avec du texte et des visuels.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Call-to-Action.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lien de désinscription.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L'e-mailing respecte les bonnes pratiques si :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il est clair et lisible.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il respecte les conditions réglementaires du RGPD en vigueur.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il est différencié en fonction de l’audience cible.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B82272A-BF47-4E83-1DDD-8BE4DAD98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500" y="1239520"/>
            <a:ext cx="3778320" cy="5344159"/>
          </a:xfrm>
          <a:prstGeom prst="rect">
            <a:avLst/>
          </a:prstGeom>
        </p:spPr>
      </p:pic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3D829339-F3CB-0847-F89E-93E9EC96C1E5}"/>
              </a:ext>
            </a:extLst>
          </p:cNvPr>
          <p:cNvSpPr/>
          <p:nvPr/>
        </p:nvSpPr>
        <p:spPr>
          <a:xfrm>
            <a:off x="6385560" y="1239520"/>
            <a:ext cx="190500" cy="64008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Accolade ouvrante 16">
            <a:extLst>
              <a:ext uri="{FF2B5EF4-FFF2-40B4-BE49-F238E27FC236}">
                <a16:creationId xmlns:a16="http://schemas.microsoft.com/office/drawing/2014/main" id="{C631B124-86C4-5B20-AE77-185D09393A73}"/>
              </a:ext>
            </a:extLst>
          </p:cNvPr>
          <p:cNvSpPr/>
          <p:nvPr/>
        </p:nvSpPr>
        <p:spPr>
          <a:xfrm rot="10800000">
            <a:off x="5219700" y="2565400"/>
            <a:ext cx="190500" cy="64008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A132526-82CC-4983-0564-245A1AA88FA7}"/>
              </a:ext>
            </a:extLst>
          </p:cNvPr>
          <p:cNvCxnSpPr>
            <a:cxnSpLocks/>
          </p:cNvCxnSpPr>
          <p:nvPr/>
        </p:nvCxnSpPr>
        <p:spPr>
          <a:xfrm flipV="1">
            <a:off x="5471160" y="1584960"/>
            <a:ext cx="868680" cy="12547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Accolade ouvrante 25">
            <a:extLst>
              <a:ext uri="{FF2B5EF4-FFF2-40B4-BE49-F238E27FC236}">
                <a16:creationId xmlns:a16="http://schemas.microsoft.com/office/drawing/2014/main" id="{83B04466-A315-C8D9-D083-B8A589EE9E7E}"/>
              </a:ext>
            </a:extLst>
          </p:cNvPr>
          <p:cNvSpPr/>
          <p:nvPr/>
        </p:nvSpPr>
        <p:spPr>
          <a:xfrm rot="10800000">
            <a:off x="3345180" y="3395980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Accolade ouvrante 26">
            <a:extLst>
              <a:ext uri="{FF2B5EF4-FFF2-40B4-BE49-F238E27FC236}">
                <a16:creationId xmlns:a16="http://schemas.microsoft.com/office/drawing/2014/main" id="{0C11D98A-44EE-FB6A-1694-5ABF79FB2AB4}"/>
              </a:ext>
            </a:extLst>
          </p:cNvPr>
          <p:cNvSpPr/>
          <p:nvPr/>
        </p:nvSpPr>
        <p:spPr>
          <a:xfrm rot="10800000">
            <a:off x="2072640" y="3807460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471D3C49-DB77-0CD8-6493-34FA9983027A}"/>
              </a:ext>
            </a:extLst>
          </p:cNvPr>
          <p:cNvCxnSpPr>
            <a:cxnSpLocks/>
          </p:cNvCxnSpPr>
          <p:nvPr/>
        </p:nvCxnSpPr>
        <p:spPr>
          <a:xfrm flipV="1">
            <a:off x="3558540" y="3308782"/>
            <a:ext cx="2733655" cy="257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2" name="Accolade ouvrante 41">
            <a:extLst>
              <a:ext uri="{FF2B5EF4-FFF2-40B4-BE49-F238E27FC236}">
                <a16:creationId xmlns:a16="http://schemas.microsoft.com/office/drawing/2014/main" id="{FC38BF98-B7A3-A763-69DF-8530D7832818}"/>
              </a:ext>
            </a:extLst>
          </p:cNvPr>
          <p:cNvSpPr/>
          <p:nvPr/>
        </p:nvSpPr>
        <p:spPr>
          <a:xfrm>
            <a:off x="6385559" y="2839720"/>
            <a:ext cx="226197" cy="89154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0B53A777-AC1D-A3D6-7619-2DACC0F5284F}"/>
              </a:ext>
            </a:extLst>
          </p:cNvPr>
          <p:cNvCxnSpPr>
            <a:cxnSpLocks/>
          </p:cNvCxnSpPr>
          <p:nvPr/>
        </p:nvCxnSpPr>
        <p:spPr>
          <a:xfrm flipV="1">
            <a:off x="2262660" y="3949362"/>
            <a:ext cx="5707860" cy="155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4" name="Accolade ouvrante 53">
            <a:extLst>
              <a:ext uri="{FF2B5EF4-FFF2-40B4-BE49-F238E27FC236}">
                <a16:creationId xmlns:a16="http://schemas.microsoft.com/office/drawing/2014/main" id="{8BA524BF-766A-C6D7-8C3A-315DADFD6F33}"/>
              </a:ext>
            </a:extLst>
          </p:cNvPr>
          <p:cNvSpPr/>
          <p:nvPr/>
        </p:nvSpPr>
        <p:spPr>
          <a:xfrm rot="10800000">
            <a:off x="10576559" y="2664460"/>
            <a:ext cx="226197" cy="89154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4CE367E-742C-D154-B262-4CDD2A4DAEE1}"/>
              </a:ext>
            </a:extLst>
          </p:cNvPr>
          <p:cNvSpPr txBox="1"/>
          <p:nvPr/>
        </p:nvSpPr>
        <p:spPr>
          <a:xfrm>
            <a:off x="10782302" y="2964180"/>
            <a:ext cx="1232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Invitation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56" name="Accolade ouvrante 55">
            <a:extLst>
              <a:ext uri="{FF2B5EF4-FFF2-40B4-BE49-F238E27FC236}">
                <a16:creationId xmlns:a16="http://schemas.microsoft.com/office/drawing/2014/main" id="{3D174EDF-5C45-7802-E3E9-897434719A2A}"/>
              </a:ext>
            </a:extLst>
          </p:cNvPr>
          <p:cNvSpPr/>
          <p:nvPr/>
        </p:nvSpPr>
        <p:spPr>
          <a:xfrm rot="10800000">
            <a:off x="10424159" y="3937000"/>
            <a:ext cx="226197" cy="89154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1A6D717A-CA86-F4BA-A0F5-1A2E2E4DC062}"/>
              </a:ext>
            </a:extLst>
          </p:cNvPr>
          <p:cNvSpPr txBox="1"/>
          <p:nvPr/>
        </p:nvSpPr>
        <p:spPr>
          <a:xfrm>
            <a:off x="10668002" y="4191000"/>
            <a:ext cx="138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Détails de</a:t>
            </a:r>
          </a:p>
          <a:p>
            <a:r>
              <a:rPr lang="fr-FR" sz="1200" b="1" dirty="0">
                <a:solidFill>
                  <a:srgbClr val="FF0000"/>
                </a:solidFill>
              </a:rPr>
              <a:t>L’évènement</a:t>
            </a:r>
          </a:p>
        </p:txBody>
      </p:sp>
      <p:sp>
        <p:nvSpPr>
          <p:cNvPr id="58" name="Accolade ouvrante 57">
            <a:extLst>
              <a:ext uri="{FF2B5EF4-FFF2-40B4-BE49-F238E27FC236}">
                <a16:creationId xmlns:a16="http://schemas.microsoft.com/office/drawing/2014/main" id="{45B8CBC3-E72E-9271-2878-1BD67E6614E5}"/>
              </a:ext>
            </a:extLst>
          </p:cNvPr>
          <p:cNvSpPr/>
          <p:nvPr/>
        </p:nvSpPr>
        <p:spPr>
          <a:xfrm rot="10800000">
            <a:off x="10424159" y="5422900"/>
            <a:ext cx="226197" cy="89154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FA0EA82-B0C9-CA31-F7F6-DE75021713B9}"/>
              </a:ext>
            </a:extLst>
          </p:cNvPr>
          <p:cNvSpPr txBox="1"/>
          <p:nvPr/>
        </p:nvSpPr>
        <p:spPr>
          <a:xfrm>
            <a:off x="10668002" y="5676900"/>
            <a:ext cx="138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Description d’</a:t>
            </a:r>
            <a:r>
              <a:rPr lang="fr-FR" sz="1200" b="1" dirty="0" err="1">
                <a:solidFill>
                  <a:srgbClr val="FF0000"/>
                </a:solidFill>
              </a:rPr>
              <a:t>Orthopi</a:t>
            </a:r>
            <a:r>
              <a:rPr lang="fr-FR" sz="1200" b="1" dirty="0">
                <a:solidFill>
                  <a:srgbClr val="FF0000"/>
                </a:solidFill>
              </a:rPr>
              <a:t>@</a:t>
            </a:r>
          </a:p>
        </p:txBody>
      </p:sp>
      <p:grpSp>
        <p:nvGrpSpPr>
          <p:cNvPr id="62" name="Groupe 61" descr="Petit cercle contenant le chiffre 1 pour indiquer la première étape">
            <a:extLst>
              <a:ext uri="{FF2B5EF4-FFF2-40B4-BE49-F238E27FC236}">
                <a16:creationId xmlns:a16="http://schemas.microsoft.com/office/drawing/2014/main" id="{22D9E2AD-8ED1-88E4-E344-63A352B02CA0}"/>
              </a:ext>
            </a:extLst>
          </p:cNvPr>
          <p:cNvGrpSpPr/>
          <p:nvPr/>
        </p:nvGrpSpPr>
        <p:grpSpPr bwMode="blackWhite">
          <a:xfrm>
            <a:off x="521392" y="668317"/>
            <a:ext cx="558179" cy="409838"/>
            <a:chOff x="6953426" y="711274"/>
            <a:chExt cx="558179" cy="409838"/>
          </a:xfrm>
        </p:grpSpPr>
        <p:sp>
          <p:nvSpPr>
            <p:cNvPr id="63" name="Ovale 18" descr="Petit cercle">
              <a:extLst>
                <a:ext uri="{FF2B5EF4-FFF2-40B4-BE49-F238E27FC236}">
                  <a16:creationId xmlns:a16="http://schemas.microsoft.com/office/drawing/2014/main" id="{5554BEDF-D7CF-ABCC-FEFF-5F4EC1D1A1F1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64" name="Zone de texte 19" descr="Chiffre 1">
              <a:extLst>
                <a:ext uri="{FF2B5EF4-FFF2-40B4-BE49-F238E27FC236}">
                  <a16:creationId xmlns:a16="http://schemas.microsoft.com/office/drawing/2014/main" id="{52416D94-1904-AC87-2A6B-D60AA8B335E3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65" name="Espace réservé du contenu 17">
            <a:extLst>
              <a:ext uri="{FF2B5EF4-FFF2-40B4-BE49-F238E27FC236}">
                <a16:creationId xmlns:a16="http://schemas.microsoft.com/office/drawing/2014/main" id="{74E0B47A-58C7-BE14-7AA2-D225A892CFDD}"/>
              </a:ext>
            </a:extLst>
          </p:cNvPr>
          <p:cNvSpPr txBox="1">
            <a:spLocks/>
          </p:cNvSpPr>
          <p:nvPr/>
        </p:nvSpPr>
        <p:spPr>
          <a:xfrm>
            <a:off x="1158113" y="77962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L’invitation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e-mailing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701186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7A8DBBC-2934-CFA1-6FC0-34307AED6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2" y="5504747"/>
            <a:ext cx="124588" cy="11522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F0B52C-BF05-D5E0-F0A1-758F45B32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2" y="5103427"/>
            <a:ext cx="124588" cy="11522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F261804-ACFB-0987-C8B7-084AD2FCD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12" y="4285547"/>
            <a:ext cx="124588" cy="11522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9E5384-371F-B79C-A654-E28850720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32" y="3874067"/>
            <a:ext cx="124588" cy="115221"/>
          </a:xfrm>
          <a:prstGeom prst="rect">
            <a:avLst/>
          </a:prstGeom>
        </p:spPr>
      </p:pic>
      <p:sp>
        <p:nvSpPr>
          <p:cNvPr id="12" name="Espace réservé du contenu 17">
            <a:extLst>
              <a:ext uri="{FF2B5EF4-FFF2-40B4-BE49-F238E27FC236}">
                <a16:creationId xmlns:a16="http://schemas.microsoft.com/office/drawing/2014/main" id="{ACE8A51D-229B-0BF0-29A1-EB62DFDE5893}"/>
              </a:ext>
            </a:extLst>
          </p:cNvPr>
          <p:cNvSpPr txBox="1">
            <a:spLocks/>
          </p:cNvSpPr>
          <p:nvPr/>
        </p:nvSpPr>
        <p:spPr>
          <a:xfrm>
            <a:off x="368163" y="2310901"/>
            <a:ext cx="5598298" cy="403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sz="1600" dirty="0">
                <a:solidFill>
                  <a:srgbClr val="000000"/>
                </a:solidFill>
                <a:ea typeface="Gist Light"/>
              </a:rPr>
              <a:t>L’invitation e-mailing est complète si elle comporte :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le sujet de l'e-mail.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</a:t>
            </a:r>
            <a:r>
              <a:rPr lang="fr-FR" dirty="0" err="1">
                <a:solidFill>
                  <a:srgbClr val="000000"/>
                </a:solidFill>
                <a:ea typeface="Gist Light"/>
              </a:rPr>
              <a:t>pre</a:t>
            </a:r>
            <a:r>
              <a:rPr lang="fr-FR" dirty="0">
                <a:solidFill>
                  <a:srgbClr val="000000"/>
                </a:solidFill>
                <a:ea typeface="Gist Light"/>
              </a:rPr>
              <a:t>-header (première ligne lisible avant même d’ouvrir l’e-mail).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contenu avec du texte et des visuels.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Call-to-Action.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lien de désinscription.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L'e-mailing respecte les bonnes pratiques si :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il est clair et lisible.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il respecte les conditions réglementaires du RGPD en vigueur.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il est différencié en fonction de l’audience cible.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B82272A-BF47-4E83-1DDD-8BE4DAD98B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97500" y="1239520"/>
            <a:ext cx="3778320" cy="5344158"/>
          </a:xfrm>
          <a:prstGeom prst="rect">
            <a:avLst/>
          </a:prstGeom>
        </p:spPr>
      </p:pic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3D829339-F3CB-0847-F89E-93E9EC96C1E5}"/>
              </a:ext>
            </a:extLst>
          </p:cNvPr>
          <p:cNvSpPr/>
          <p:nvPr/>
        </p:nvSpPr>
        <p:spPr>
          <a:xfrm>
            <a:off x="6385560" y="5933440"/>
            <a:ext cx="190500" cy="64008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Accolade ouvrante 26">
            <a:extLst>
              <a:ext uri="{FF2B5EF4-FFF2-40B4-BE49-F238E27FC236}">
                <a16:creationId xmlns:a16="http://schemas.microsoft.com/office/drawing/2014/main" id="{0C11D98A-44EE-FB6A-1694-5ABF79FB2AB4}"/>
              </a:ext>
            </a:extLst>
          </p:cNvPr>
          <p:cNvSpPr/>
          <p:nvPr/>
        </p:nvSpPr>
        <p:spPr>
          <a:xfrm rot="10800000">
            <a:off x="2072640" y="3807460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0B53A777-AC1D-A3D6-7619-2DACC0F5284F}"/>
              </a:ext>
            </a:extLst>
          </p:cNvPr>
          <p:cNvCxnSpPr>
            <a:cxnSpLocks/>
          </p:cNvCxnSpPr>
          <p:nvPr/>
        </p:nvCxnSpPr>
        <p:spPr>
          <a:xfrm>
            <a:off x="2262660" y="3964940"/>
            <a:ext cx="5433540" cy="9271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Accolade ouvrante 4">
            <a:extLst>
              <a:ext uri="{FF2B5EF4-FFF2-40B4-BE49-F238E27FC236}">
                <a16:creationId xmlns:a16="http://schemas.microsoft.com/office/drawing/2014/main" id="{047EF033-29DD-9BA1-5CAB-1BB825D6C692}"/>
              </a:ext>
            </a:extLst>
          </p:cNvPr>
          <p:cNvSpPr/>
          <p:nvPr/>
        </p:nvSpPr>
        <p:spPr>
          <a:xfrm rot="10800000">
            <a:off x="4754880" y="5448300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2CB2C51-4F2A-6052-D088-EE2A18BBF0DE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4859156" y="5603239"/>
            <a:ext cx="1526404" cy="6502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Accolade ouvrante 17">
            <a:extLst>
              <a:ext uri="{FF2B5EF4-FFF2-40B4-BE49-F238E27FC236}">
                <a16:creationId xmlns:a16="http://schemas.microsoft.com/office/drawing/2014/main" id="{4118E2C7-7B27-C980-E38A-851588FA9594}"/>
              </a:ext>
            </a:extLst>
          </p:cNvPr>
          <p:cNvSpPr/>
          <p:nvPr/>
        </p:nvSpPr>
        <p:spPr>
          <a:xfrm rot="10800000">
            <a:off x="2316480" y="4183380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7D9D4AE-F2EA-7C1A-6B2A-5F235BE7BF24}"/>
              </a:ext>
            </a:extLst>
          </p:cNvPr>
          <p:cNvCxnSpPr>
            <a:cxnSpLocks/>
          </p:cNvCxnSpPr>
          <p:nvPr/>
        </p:nvCxnSpPr>
        <p:spPr>
          <a:xfrm>
            <a:off x="2506500" y="4340860"/>
            <a:ext cx="6617180" cy="19126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Accolade ouvrante 28">
            <a:extLst>
              <a:ext uri="{FF2B5EF4-FFF2-40B4-BE49-F238E27FC236}">
                <a16:creationId xmlns:a16="http://schemas.microsoft.com/office/drawing/2014/main" id="{8BCC25B9-9B70-17D8-45F5-B93F16E0665E}"/>
              </a:ext>
            </a:extLst>
          </p:cNvPr>
          <p:cNvSpPr/>
          <p:nvPr/>
        </p:nvSpPr>
        <p:spPr>
          <a:xfrm rot="10800000">
            <a:off x="10523218" y="1597660"/>
            <a:ext cx="327661" cy="173990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0CF6FAD-5969-E538-DBA6-757E9F450C5E}"/>
              </a:ext>
            </a:extLst>
          </p:cNvPr>
          <p:cNvSpPr txBox="1"/>
          <p:nvPr/>
        </p:nvSpPr>
        <p:spPr>
          <a:xfrm>
            <a:off x="10759442" y="2217420"/>
            <a:ext cx="138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Le programme</a:t>
            </a:r>
          </a:p>
          <a:p>
            <a:r>
              <a:rPr lang="fr-FR" sz="1200" b="1" dirty="0">
                <a:solidFill>
                  <a:srgbClr val="FF0000"/>
                </a:solidFill>
              </a:rPr>
              <a:t>de la soirée</a:t>
            </a:r>
          </a:p>
        </p:txBody>
      </p:sp>
      <p:sp>
        <p:nvSpPr>
          <p:cNvPr id="31" name="Accolade ouvrante 30">
            <a:extLst>
              <a:ext uri="{FF2B5EF4-FFF2-40B4-BE49-F238E27FC236}">
                <a16:creationId xmlns:a16="http://schemas.microsoft.com/office/drawing/2014/main" id="{212D4C92-C5F5-9C90-2E9F-527FD66CDE7B}"/>
              </a:ext>
            </a:extLst>
          </p:cNvPr>
          <p:cNvSpPr/>
          <p:nvPr/>
        </p:nvSpPr>
        <p:spPr>
          <a:xfrm rot="10800000">
            <a:off x="10515597" y="3428999"/>
            <a:ext cx="327659" cy="1674427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0071004-C49D-097D-A652-9829E1BC9B1A}"/>
              </a:ext>
            </a:extLst>
          </p:cNvPr>
          <p:cNvSpPr txBox="1"/>
          <p:nvPr/>
        </p:nvSpPr>
        <p:spPr>
          <a:xfrm>
            <a:off x="10797542" y="3939540"/>
            <a:ext cx="1384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Confirmation</a:t>
            </a:r>
          </a:p>
          <a:p>
            <a:r>
              <a:rPr lang="fr-FR" sz="1200" b="1" dirty="0">
                <a:solidFill>
                  <a:srgbClr val="FF0000"/>
                </a:solidFill>
              </a:rPr>
              <a:t>de présence</a:t>
            </a:r>
          </a:p>
          <a:p>
            <a:r>
              <a:rPr lang="fr-FR" sz="1200" b="1" dirty="0">
                <a:solidFill>
                  <a:srgbClr val="FF0000"/>
                </a:solidFill>
              </a:rPr>
              <a:t>à la soirée</a:t>
            </a:r>
          </a:p>
        </p:txBody>
      </p: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E9A8E2BC-3B9D-9594-2F72-B5151B037793}"/>
              </a:ext>
            </a:extLst>
          </p:cNvPr>
          <p:cNvSpPr/>
          <p:nvPr/>
        </p:nvSpPr>
        <p:spPr>
          <a:xfrm rot="10800000">
            <a:off x="10500355" y="5466080"/>
            <a:ext cx="350523" cy="1047044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41D890D-7245-4A31-F101-E539BAF7A1A0}"/>
              </a:ext>
            </a:extLst>
          </p:cNvPr>
          <p:cNvSpPr txBox="1"/>
          <p:nvPr/>
        </p:nvSpPr>
        <p:spPr>
          <a:xfrm>
            <a:off x="10828022" y="5750301"/>
            <a:ext cx="1255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Informations</a:t>
            </a:r>
          </a:p>
          <a:p>
            <a:r>
              <a:rPr lang="fr-FR" sz="1200" b="1" dirty="0">
                <a:solidFill>
                  <a:srgbClr val="FF0000"/>
                </a:solidFill>
              </a:rPr>
              <a:t>et contacts</a:t>
            </a:r>
          </a:p>
        </p:txBody>
      </p:sp>
      <p:grpSp>
        <p:nvGrpSpPr>
          <p:cNvPr id="41" name="Groupe 40" descr="Petit cercle contenant le chiffre 1 pour indiquer la première étape">
            <a:extLst>
              <a:ext uri="{FF2B5EF4-FFF2-40B4-BE49-F238E27FC236}">
                <a16:creationId xmlns:a16="http://schemas.microsoft.com/office/drawing/2014/main" id="{37D9E504-AF2B-F3CF-60AE-E5319CDF4D15}"/>
              </a:ext>
            </a:extLst>
          </p:cNvPr>
          <p:cNvGrpSpPr/>
          <p:nvPr/>
        </p:nvGrpSpPr>
        <p:grpSpPr bwMode="blackWhite">
          <a:xfrm>
            <a:off x="521392" y="668317"/>
            <a:ext cx="558179" cy="409838"/>
            <a:chOff x="6953426" y="711274"/>
            <a:chExt cx="558179" cy="409838"/>
          </a:xfrm>
        </p:grpSpPr>
        <p:sp>
          <p:nvSpPr>
            <p:cNvPr id="44" name="Ovale 18" descr="Petit cercle">
              <a:extLst>
                <a:ext uri="{FF2B5EF4-FFF2-40B4-BE49-F238E27FC236}">
                  <a16:creationId xmlns:a16="http://schemas.microsoft.com/office/drawing/2014/main" id="{70AA07FF-7390-470A-AC64-C8E33080D63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45" name="Zone de texte 19" descr="Chiffre 1">
              <a:extLst>
                <a:ext uri="{FF2B5EF4-FFF2-40B4-BE49-F238E27FC236}">
                  <a16:creationId xmlns:a16="http://schemas.microsoft.com/office/drawing/2014/main" id="{EDACFA0B-EBC3-516A-CCFE-F90ABE1BCF91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6" name="Espace réservé du contenu 17">
            <a:extLst>
              <a:ext uri="{FF2B5EF4-FFF2-40B4-BE49-F238E27FC236}">
                <a16:creationId xmlns:a16="http://schemas.microsoft.com/office/drawing/2014/main" id="{8F2935DA-71E2-B153-5682-BD09F11553F2}"/>
              </a:ext>
            </a:extLst>
          </p:cNvPr>
          <p:cNvSpPr txBox="1">
            <a:spLocks/>
          </p:cNvSpPr>
          <p:nvPr/>
        </p:nvSpPr>
        <p:spPr>
          <a:xfrm>
            <a:off x="1158113" y="77962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L’invitation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e-mailing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1704153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45">
            <a:extLst>
              <a:ext uri="{FF2B5EF4-FFF2-40B4-BE49-F238E27FC236}">
                <a16:creationId xmlns:a16="http://schemas.microsoft.com/office/drawing/2014/main" id="{2E6029F1-0848-F02C-5A22-51267B9AC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97" y="5507287"/>
            <a:ext cx="124588" cy="115221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77910FC7-5E77-5067-5A27-7689ED695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77" y="5100887"/>
            <a:ext cx="124588" cy="115221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1BCB5E86-5044-150F-32D1-99BAC687B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57" y="4694487"/>
            <a:ext cx="124588" cy="115221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1328C9FE-3B12-800C-64D5-638B84973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37" y="4288087"/>
            <a:ext cx="124588" cy="115221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4F65C7D3-82E9-A559-58CC-7B4E7596B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17" y="3881687"/>
            <a:ext cx="124588" cy="11522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DAAB928F-B03F-5C6B-F0D7-4F8266F30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97" y="3475287"/>
            <a:ext cx="124588" cy="11522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4872039-816C-CCD7-3A4F-15E194E46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77" y="3068887"/>
            <a:ext cx="124588" cy="115221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3A607C9-20E9-6D3B-7F84-C99971F83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7" y="2677727"/>
            <a:ext cx="124588" cy="115221"/>
          </a:xfrm>
          <a:prstGeom prst="rect">
            <a:avLst/>
          </a:prstGeom>
        </p:spPr>
      </p:pic>
      <p:grpSp>
        <p:nvGrpSpPr>
          <p:cNvPr id="6" name="Groupe 5" descr="Petit cercle contenant le chiffre 1 pour indiquer la première étape">
            <a:extLst>
              <a:ext uri="{FF2B5EF4-FFF2-40B4-BE49-F238E27FC236}">
                <a16:creationId xmlns:a16="http://schemas.microsoft.com/office/drawing/2014/main" id="{39747B88-B921-C055-9824-397F46687795}"/>
              </a:ext>
            </a:extLst>
          </p:cNvPr>
          <p:cNvGrpSpPr/>
          <p:nvPr/>
        </p:nvGrpSpPr>
        <p:grpSpPr bwMode="blackWhite">
          <a:xfrm>
            <a:off x="521392" y="668317"/>
            <a:ext cx="558179" cy="409838"/>
            <a:chOff x="6953426" y="711274"/>
            <a:chExt cx="558179" cy="409838"/>
          </a:xfrm>
        </p:grpSpPr>
        <p:sp>
          <p:nvSpPr>
            <p:cNvPr id="7" name="Ovale 18" descr="Petit cercle">
              <a:extLst>
                <a:ext uri="{FF2B5EF4-FFF2-40B4-BE49-F238E27FC236}">
                  <a16:creationId xmlns:a16="http://schemas.microsoft.com/office/drawing/2014/main" id="{6BF6E157-F146-CEE0-B26B-58294D161B9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8" name="Zone de texte 19" descr="Chiffre 1">
              <a:extLst>
                <a:ext uri="{FF2B5EF4-FFF2-40B4-BE49-F238E27FC236}">
                  <a16:creationId xmlns:a16="http://schemas.microsoft.com/office/drawing/2014/main" id="{F63692D3-B82F-2568-1B9C-B99BD5C3EEF2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9" name="Espace réservé du contenu 17">
            <a:extLst>
              <a:ext uri="{FF2B5EF4-FFF2-40B4-BE49-F238E27FC236}">
                <a16:creationId xmlns:a16="http://schemas.microsoft.com/office/drawing/2014/main" id="{98F8ED20-CB84-47CC-8AD4-CA1889009536}"/>
              </a:ext>
            </a:extLst>
          </p:cNvPr>
          <p:cNvSpPr txBox="1">
            <a:spLocks/>
          </p:cNvSpPr>
          <p:nvPr/>
        </p:nvSpPr>
        <p:spPr>
          <a:xfrm>
            <a:off x="1158113" y="77962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communiqué de presse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12" name="Espace réservé du contenu 17">
            <a:extLst>
              <a:ext uri="{FF2B5EF4-FFF2-40B4-BE49-F238E27FC236}">
                <a16:creationId xmlns:a16="http://schemas.microsoft.com/office/drawing/2014/main" id="{F8CE1E04-2443-4A71-482D-872A58CF87A6}"/>
              </a:ext>
            </a:extLst>
          </p:cNvPr>
          <p:cNvSpPr txBox="1">
            <a:spLocks/>
          </p:cNvSpPr>
          <p:nvPr/>
        </p:nvSpPr>
        <p:spPr>
          <a:xfrm>
            <a:off x="369795" y="2310901"/>
            <a:ext cx="5924482" cy="403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sz="1600" dirty="0">
                <a:solidFill>
                  <a:srgbClr val="000000"/>
                </a:solidFill>
                <a:ea typeface="Gist Light"/>
              </a:rPr>
              <a:t>Le communiqué de presse est  complet s’il inclut au minimum: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le logo.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titre accrocheur.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chapô de 3-4 lignes.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la date d’envoi du communiqué.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descriptif de l'application.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des visuels de l’application.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le lieu et la date de l’événement.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 contact presse.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880F67-BB9C-7152-E209-492A7700A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978" y="255639"/>
            <a:ext cx="4471032" cy="6331974"/>
          </a:xfrm>
          <a:prstGeom prst="rect">
            <a:avLst/>
          </a:prstGeom>
        </p:spPr>
      </p:pic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C60D483C-1FE1-E503-4EE5-7B50FE8BCEFA}"/>
              </a:ext>
            </a:extLst>
          </p:cNvPr>
          <p:cNvSpPr/>
          <p:nvPr/>
        </p:nvSpPr>
        <p:spPr>
          <a:xfrm rot="10800000">
            <a:off x="2259454" y="2607924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198DDC7-7295-27B4-CBE0-F6A85170E549}"/>
              </a:ext>
            </a:extLst>
          </p:cNvPr>
          <p:cNvCxnSpPr>
            <a:cxnSpLocks/>
          </p:cNvCxnSpPr>
          <p:nvPr/>
        </p:nvCxnSpPr>
        <p:spPr>
          <a:xfrm flipV="1">
            <a:off x="2449474" y="779629"/>
            <a:ext cx="5377003" cy="19857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3F602623-3831-6C88-1F4B-4EA7C0B9A38A}"/>
              </a:ext>
            </a:extLst>
          </p:cNvPr>
          <p:cNvSpPr/>
          <p:nvPr/>
        </p:nvSpPr>
        <p:spPr>
          <a:xfrm rot="10800000">
            <a:off x="2212678" y="3048000"/>
            <a:ext cx="164516" cy="633609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DDC7655-F43E-E069-1724-83D09D747837}"/>
              </a:ext>
            </a:extLst>
          </p:cNvPr>
          <p:cNvCxnSpPr>
            <a:cxnSpLocks/>
          </p:cNvCxnSpPr>
          <p:nvPr/>
        </p:nvCxnSpPr>
        <p:spPr>
          <a:xfrm flipV="1">
            <a:off x="2434725" y="1673203"/>
            <a:ext cx="4733813" cy="16410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Accolade ouvrante 18">
            <a:extLst>
              <a:ext uri="{FF2B5EF4-FFF2-40B4-BE49-F238E27FC236}">
                <a16:creationId xmlns:a16="http://schemas.microsoft.com/office/drawing/2014/main" id="{CB072FE1-73B2-AFC9-266E-1E9E44ABE01B}"/>
              </a:ext>
            </a:extLst>
          </p:cNvPr>
          <p:cNvSpPr/>
          <p:nvPr/>
        </p:nvSpPr>
        <p:spPr>
          <a:xfrm rot="10800000">
            <a:off x="2898551" y="3789105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0272294A-9CD8-1EEA-6A1B-6C338FDE68E3}"/>
              </a:ext>
            </a:extLst>
          </p:cNvPr>
          <p:cNvCxnSpPr>
            <a:cxnSpLocks/>
          </p:cNvCxnSpPr>
          <p:nvPr/>
        </p:nvCxnSpPr>
        <p:spPr>
          <a:xfrm flipV="1">
            <a:off x="3088571" y="1376180"/>
            <a:ext cx="7638423" cy="25704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25383943-209C-B979-093F-1D68E8BDC171}"/>
              </a:ext>
            </a:extLst>
          </p:cNvPr>
          <p:cNvSpPr/>
          <p:nvPr/>
        </p:nvSpPr>
        <p:spPr>
          <a:xfrm rot="10800000">
            <a:off x="2883802" y="4246307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C11274B1-6011-9B24-2A82-E7619FBF2029}"/>
              </a:ext>
            </a:extLst>
          </p:cNvPr>
          <p:cNvCxnSpPr>
            <a:cxnSpLocks/>
          </p:cNvCxnSpPr>
          <p:nvPr/>
        </p:nvCxnSpPr>
        <p:spPr>
          <a:xfrm flipV="1">
            <a:off x="3073822" y="2922885"/>
            <a:ext cx="4143876" cy="14809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Accolade ouvrante 27">
            <a:extLst>
              <a:ext uri="{FF2B5EF4-FFF2-40B4-BE49-F238E27FC236}">
                <a16:creationId xmlns:a16="http://schemas.microsoft.com/office/drawing/2014/main" id="{9C5AFB09-0D8A-4B09-FAA8-63076BBE06AE}"/>
              </a:ext>
            </a:extLst>
          </p:cNvPr>
          <p:cNvSpPr/>
          <p:nvPr/>
        </p:nvSpPr>
        <p:spPr>
          <a:xfrm rot="10800000">
            <a:off x="2869053" y="4703509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9DBAF9A7-0ACB-89CC-81B2-A3399639ADC0}"/>
              </a:ext>
            </a:extLst>
          </p:cNvPr>
          <p:cNvCxnSpPr>
            <a:cxnSpLocks/>
          </p:cNvCxnSpPr>
          <p:nvPr/>
        </p:nvCxnSpPr>
        <p:spPr>
          <a:xfrm flipV="1">
            <a:off x="3059073" y="3488483"/>
            <a:ext cx="5174022" cy="13725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Accolade ouvrante 30">
            <a:extLst>
              <a:ext uri="{FF2B5EF4-FFF2-40B4-BE49-F238E27FC236}">
                <a16:creationId xmlns:a16="http://schemas.microsoft.com/office/drawing/2014/main" id="{7F415710-42A6-27B9-27B7-BE6BB42ECF9A}"/>
              </a:ext>
            </a:extLst>
          </p:cNvPr>
          <p:cNvSpPr/>
          <p:nvPr/>
        </p:nvSpPr>
        <p:spPr>
          <a:xfrm rot="10800000">
            <a:off x="2899655" y="5082053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77B2A8F9-92E2-1EC5-2339-EEEB459A37A8}"/>
              </a:ext>
            </a:extLst>
          </p:cNvPr>
          <p:cNvCxnSpPr>
            <a:cxnSpLocks/>
          </p:cNvCxnSpPr>
          <p:nvPr/>
        </p:nvCxnSpPr>
        <p:spPr>
          <a:xfrm flipV="1">
            <a:off x="3089675" y="4243608"/>
            <a:ext cx="4560805" cy="9959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Accolade ouvrante 34">
            <a:extLst>
              <a:ext uri="{FF2B5EF4-FFF2-40B4-BE49-F238E27FC236}">
                <a16:creationId xmlns:a16="http://schemas.microsoft.com/office/drawing/2014/main" id="{C6D5CD10-534F-F83E-0144-50048489EFCA}"/>
              </a:ext>
            </a:extLst>
          </p:cNvPr>
          <p:cNvSpPr/>
          <p:nvPr/>
        </p:nvSpPr>
        <p:spPr>
          <a:xfrm rot="10800000">
            <a:off x="2297675" y="5424953"/>
            <a:ext cx="68580" cy="31496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D8BCE0AF-E0DF-FF99-8F2D-05942ACAC7E6}"/>
              </a:ext>
            </a:extLst>
          </p:cNvPr>
          <p:cNvCxnSpPr>
            <a:cxnSpLocks/>
          </p:cNvCxnSpPr>
          <p:nvPr/>
        </p:nvCxnSpPr>
        <p:spPr>
          <a:xfrm>
            <a:off x="2487695" y="5582433"/>
            <a:ext cx="5723224" cy="7461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129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34E1A514-1CF9-B04A-FEC0-F0A32E597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32" y="3884227"/>
            <a:ext cx="124588" cy="11522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1A06176-419D-42DB-F425-1D1461FEF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92" y="3477827"/>
            <a:ext cx="124588" cy="11522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C254765-81CC-C5FA-4EDE-BB551C212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12" y="3066347"/>
            <a:ext cx="124588" cy="11522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560E4F-897B-480E-ABC7-AEB211C43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32" y="2675187"/>
            <a:ext cx="124588" cy="115221"/>
          </a:xfrm>
          <a:prstGeom prst="rect">
            <a:avLst/>
          </a:prstGeom>
        </p:spPr>
      </p:pic>
      <p:grpSp>
        <p:nvGrpSpPr>
          <p:cNvPr id="6" name="Groupe 5" descr="Petit cercle contenant le chiffre 1 pour indiquer la première étape">
            <a:extLst>
              <a:ext uri="{FF2B5EF4-FFF2-40B4-BE49-F238E27FC236}">
                <a16:creationId xmlns:a16="http://schemas.microsoft.com/office/drawing/2014/main" id="{39747B88-B921-C055-9824-397F46687795}"/>
              </a:ext>
            </a:extLst>
          </p:cNvPr>
          <p:cNvGrpSpPr/>
          <p:nvPr/>
        </p:nvGrpSpPr>
        <p:grpSpPr bwMode="blackWhite">
          <a:xfrm>
            <a:off x="521392" y="668317"/>
            <a:ext cx="558179" cy="409838"/>
            <a:chOff x="6953426" y="711274"/>
            <a:chExt cx="558179" cy="409838"/>
          </a:xfrm>
        </p:grpSpPr>
        <p:sp>
          <p:nvSpPr>
            <p:cNvPr id="7" name="Ovale 18" descr="Petit cercle">
              <a:extLst>
                <a:ext uri="{FF2B5EF4-FFF2-40B4-BE49-F238E27FC236}">
                  <a16:creationId xmlns:a16="http://schemas.microsoft.com/office/drawing/2014/main" id="{6BF6E157-F146-CEE0-B26B-58294D161B9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8" name="Zone de texte 19" descr="Chiffre 1">
              <a:extLst>
                <a:ext uri="{FF2B5EF4-FFF2-40B4-BE49-F238E27FC236}">
                  <a16:creationId xmlns:a16="http://schemas.microsoft.com/office/drawing/2014/main" id="{F63692D3-B82F-2568-1B9C-B99BD5C3EEF2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9" name="Espace réservé du contenu 17">
            <a:extLst>
              <a:ext uri="{FF2B5EF4-FFF2-40B4-BE49-F238E27FC236}">
                <a16:creationId xmlns:a16="http://schemas.microsoft.com/office/drawing/2014/main" id="{98F8ED20-CB84-47CC-8AD4-CA1889009536}"/>
              </a:ext>
            </a:extLst>
          </p:cNvPr>
          <p:cNvSpPr txBox="1">
            <a:spLocks/>
          </p:cNvSpPr>
          <p:nvPr/>
        </p:nvSpPr>
        <p:spPr>
          <a:xfrm>
            <a:off x="1158113" y="77962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dossier de presse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76198B6-116B-0C22-EB5E-F38E40659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846" y="275861"/>
            <a:ext cx="3274953" cy="4632183"/>
          </a:xfrm>
          <a:prstGeom prst="rect">
            <a:avLst/>
          </a:prstGeom>
        </p:spPr>
      </p:pic>
      <p:sp>
        <p:nvSpPr>
          <p:cNvPr id="12" name="Espace réservé du contenu 17">
            <a:extLst>
              <a:ext uri="{FF2B5EF4-FFF2-40B4-BE49-F238E27FC236}">
                <a16:creationId xmlns:a16="http://schemas.microsoft.com/office/drawing/2014/main" id="{F8CE1E04-2443-4A71-482D-872A58CF87A6}"/>
              </a:ext>
            </a:extLst>
          </p:cNvPr>
          <p:cNvSpPr txBox="1">
            <a:spLocks/>
          </p:cNvSpPr>
          <p:nvPr/>
        </p:nvSpPr>
        <p:spPr>
          <a:xfrm>
            <a:off x="368163" y="2310901"/>
            <a:ext cx="5598298" cy="403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sz="1600" dirty="0">
                <a:solidFill>
                  <a:srgbClr val="000000"/>
                </a:solidFill>
                <a:ea typeface="Gist Light"/>
              </a:rPr>
              <a:t>Le dossier de presse est complet s’il comprend :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le logo de l’entreprise.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la présentation de la startup. 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une explication du produit. 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quelques chiffres clés. 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des visuels de l'application.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une présentation de la fondatrice + photo.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le communiqué de presse.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EA5FD5-2C65-4D49-64E0-E58AB202EC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8960" y="930148"/>
            <a:ext cx="3644132" cy="515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08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7560E4F-897B-480E-ABC7-AEB211C43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" y="4306121"/>
            <a:ext cx="124588" cy="1152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254765-81CC-C5FA-4EDE-BB551C212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52" y="4697281"/>
            <a:ext cx="124588" cy="1152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A06176-419D-42DB-F425-1D1461FEF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532" y="5108761"/>
            <a:ext cx="124588" cy="115221"/>
          </a:xfrm>
          <a:prstGeom prst="rect">
            <a:avLst/>
          </a:prstGeom>
        </p:spPr>
      </p:pic>
      <p:grpSp>
        <p:nvGrpSpPr>
          <p:cNvPr id="6" name="Groupe 5" descr="Petit cercle contenant le chiffre 1 pour indiquer la première étape">
            <a:extLst>
              <a:ext uri="{FF2B5EF4-FFF2-40B4-BE49-F238E27FC236}">
                <a16:creationId xmlns:a16="http://schemas.microsoft.com/office/drawing/2014/main" id="{39747B88-B921-C055-9824-397F46687795}"/>
              </a:ext>
            </a:extLst>
          </p:cNvPr>
          <p:cNvGrpSpPr/>
          <p:nvPr/>
        </p:nvGrpSpPr>
        <p:grpSpPr bwMode="blackWhite">
          <a:xfrm>
            <a:off x="521392" y="668317"/>
            <a:ext cx="558179" cy="409838"/>
            <a:chOff x="6953426" y="711274"/>
            <a:chExt cx="558179" cy="409838"/>
          </a:xfrm>
        </p:grpSpPr>
        <p:sp>
          <p:nvSpPr>
            <p:cNvPr id="7" name="Ovale 18" descr="Petit cercle">
              <a:extLst>
                <a:ext uri="{FF2B5EF4-FFF2-40B4-BE49-F238E27FC236}">
                  <a16:creationId xmlns:a16="http://schemas.microsoft.com/office/drawing/2014/main" id="{6BF6E157-F146-CEE0-B26B-58294D161B9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8" name="Zone de texte 19" descr="Chiffre 1">
              <a:extLst>
                <a:ext uri="{FF2B5EF4-FFF2-40B4-BE49-F238E27FC236}">
                  <a16:creationId xmlns:a16="http://schemas.microsoft.com/office/drawing/2014/main" id="{F63692D3-B82F-2568-1B9C-B99BD5C3EEF2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9" name="Espace réservé du contenu 17">
            <a:extLst>
              <a:ext uri="{FF2B5EF4-FFF2-40B4-BE49-F238E27FC236}">
                <a16:creationId xmlns:a16="http://schemas.microsoft.com/office/drawing/2014/main" id="{98F8ED20-CB84-47CC-8AD4-CA1889009536}"/>
              </a:ext>
            </a:extLst>
          </p:cNvPr>
          <p:cNvSpPr txBox="1">
            <a:spLocks/>
          </p:cNvSpPr>
          <p:nvPr/>
        </p:nvSpPr>
        <p:spPr>
          <a:xfrm>
            <a:off x="1158113" y="77962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dossier de presse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76198B6-116B-0C22-EB5E-F38E406590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03846" y="275861"/>
            <a:ext cx="3274953" cy="4632182"/>
          </a:xfrm>
          <a:prstGeom prst="rect">
            <a:avLst/>
          </a:prstGeom>
        </p:spPr>
      </p:pic>
      <p:sp>
        <p:nvSpPr>
          <p:cNvPr id="12" name="Espace réservé du contenu 17">
            <a:extLst>
              <a:ext uri="{FF2B5EF4-FFF2-40B4-BE49-F238E27FC236}">
                <a16:creationId xmlns:a16="http://schemas.microsoft.com/office/drawing/2014/main" id="{F8CE1E04-2443-4A71-482D-872A58CF87A6}"/>
              </a:ext>
            </a:extLst>
          </p:cNvPr>
          <p:cNvSpPr txBox="1">
            <a:spLocks/>
          </p:cNvSpPr>
          <p:nvPr/>
        </p:nvSpPr>
        <p:spPr>
          <a:xfrm>
            <a:off x="488603" y="2310901"/>
            <a:ext cx="5598298" cy="403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sz="1600" dirty="0">
                <a:solidFill>
                  <a:srgbClr val="000000"/>
                </a:solidFill>
                <a:ea typeface="Gist Light"/>
              </a:rPr>
              <a:t>Le dossier de presse est complet s’il comprend :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le logo de l’entreprise.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la présentation de la startup. 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une explication du produit. 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quelques chiffres clés. 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des visuels de l'application.</a:t>
            </a:r>
          </a:p>
          <a:p>
            <a:pPr marL="0" indent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une présentation de la fondatrice + photo.</a:t>
            </a:r>
          </a:p>
          <a:p>
            <a:pPr marL="0" indent="0" rtl="0">
              <a:lnSpc>
                <a:spcPts val="200"/>
              </a:lnSpc>
              <a:spcAft>
                <a:spcPts val="2000"/>
              </a:spcAft>
              <a:buNone/>
            </a:pPr>
            <a:r>
              <a:rPr lang="fr-FR" dirty="0">
                <a:solidFill>
                  <a:srgbClr val="000000"/>
                </a:solidFill>
                <a:ea typeface="Gist Light"/>
              </a:rPr>
              <a:t>❒ le communiqué de presse.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EA5FD5-2C65-4D49-64E0-E58AB202EC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88960" y="930148"/>
            <a:ext cx="3644132" cy="515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640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6B415C2-DBA5-1CF2-CCF2-AB32BC143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67" y="3842317"/>
            <a:ext cx="124588" cy="11522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D77290F-EDD4-D32F-129F-E038EB1A1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682" y="3086667"/>
            <a:ext cx="124588" cy="11522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F3C9D3-5810-05BF-B027-A883800D56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617" y="2609782"/>
            <a:ext cx="124588" cy="11522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223EEE-80EA-D7A6-4288-659B2AD94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697" y="2144327"/>
            <a:ext cx="124588" cy="115221"/>
          </a:xfrm>
          <a:prstGeom prst="rect">
            <a:avLst/>
          </a:prstGeom>
        </p:spPr>
      </p:pic>
      <p:sp>
        <p:nvSpPr>
          <p:cNvPr id="5" name="Espace réservé du contenu 4"/>
          <p:cNvSpPr>
            <a:spLocks noGrp="1"/>
          </p:cNvSpPr>
          <p:nvPr>
            <p:ph sz="half" idx="4294967295"/>
          </p:nvPr>
        </p:nvSpPr>
        <p:spPr>
          <a:xfrm>
            <a:off x="541609" y="1431010"/>
            <a:ext cx="4669487" cy="4645699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support de communication choisi est validé si :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❒ il respecte la charte graphique et la ligne éditoriale.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❒ il respecte les objectifs SMART définis pour la campagne.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❒ le support et le message sont en accord avec le positionnement de la marque.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❒ le ton des supports de communication est différent en fonction du support, et respecte l’image de marque.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5 Bakouboula_Dide_5_support_communication_VIDEO_Lancement_campagne_de_communication_ORTHOPIA_J-30_042024">
            <a:hlinkClick r:id="" action="ppaction://media"/>
            <a:extLst>
              <a:ext uri="{FF2B5EF4-FFF2-40B4-BE49-F238E27FC236}">
                <a16:creationId xmlns:a16="http://schemas.microsoft.com/office/drawing/2014/main" id="{4BCF2CE3-5AF3-FABB-7B2E-FF746DD213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38102" y="1431010"/>
            <a:ext cx="6800768" cy="3825432"/>
          </a:xfrm>
          <a:prstGeom prst="rect">
            <a:avLst/>
          </a:prstGeom>
        </p:spPr>
      </p:pic>
      <p:grpSp>
        <p:nvGrpSpPr>
          <p:cNvPr id="10" name="Groupe 9" descr="Petit cercle contenant le chiffre 1 pour indiquer la première étape">
            <a:extLst>
              <a:ext uri="{FF2B5EF4-FFF2-40B4-BE49-F238E27FC236}">
                <a16:creationId xmlns:a16="http://schemas.microsoft.com/office/drawing/2014/main" id="{C2FFD578-B7F9-A265-E305-2E4FB22670A2}"/>
              </a:ext>
            </a:extLst>
          </p:cNvPr>
          <p:cNvGrpSpPr/>
          <p:nvPr/>
        </p:nvGrpSpPr>
        <p:grpSpPr bwMode="blackWhite">
          <a:xfrm>
            <a:off x="521392" y="668317"/>
            <a:ext cx="558179" cy="409838"/>
            <a:chOff x="6953426" y="711274"/>
            <a:chExt cx="558179" cy="409838"/>
          </a:xfrm>
        </p:grpSpPr>
        <p:sp>
          <p:nvSpPr>
            <p:cNvPr id="11" name="Ovale 18" descr="Petit cercle">
              <a:extLst>
                <a:ext uri="{FF2B5EF4-FFF2-40B4-BE49-F238E27FC236}">
                  <a16:creationId xmlns:a16="http://schemas.microsoft.com/office/drawing/2014/main" id="{9198C1D5-19A4-1F7E-5DC2-1AC4AF490F8F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12" name="Zone de texte 19" descr="Chiffre 1">
              <a:extLst>
                <a:ext uri="{FF2B5EF4-FFF2-40B4-BE49-F238E27FC236}">
                  <a16:creationId xmlns:a16="http://schemas.microsoft.com/office/drawing/2014/main" id="{F909147C-28BF-01CC-957D-106DA171133F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13" name="Espace réservé du contenu 17">
            <a:extLst>
              <a:ext uri="{FF2B5EF4-FFF2-40B4-BE49-F238E27FC236}">
                <a16:creationId xmlns:a16="http://schemas.microsoft.com/office/drawing/2014/main" id="{5ACA5AC5-AE88-702E-FA5F-E0B01C96B16B}"/>
              </a:ext>
            </a:extLst>
          </p:cNvPr>
          <p:cNvSpPr txBox="1">
            <a:spLocks/>
          </p:cNvSpPr>
          <p:nvPr/>
        </p:nvSpPr>
        <p:spPr>
          <a:xfrm>
            <a:off x="1158113" y="779629"/>
            <a:ext cx="10611100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</a:t>
            </a:r>
            <a:r>
              <a:rPr lang="fr-FR" sz="28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vidéo de lancement </a:t>
            </a: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notre campagne promotionnelle à J-30</a:t>
            </a:r>
            <a:endParaRPr lang="fr-FR" sz="2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fr-FR" sz="16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ersonnalis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15_TF10001108_Win3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{556896ED-7525-4767-BA7A-8AD57428E390}tf10001108_win32</Template>
  <TotalTime>4812</TotalTime>
  <Words>1644</Words>
  <Application>Microsoft Office PowerPoint</Application>
  <PresentationFormat>Grand écran</PresentationFormat>
  <Paragraphs>306</Paragraphs>
  <Slides>34</Slides>
  <Notes>34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3" baseType="lpstr">
      <vt:lpstr>Arial</vt:lpstr>
      <vt:lpstr>Calibri</vt:lpstr>
      <vt:lpstr>Century Gothic</vt:lpstr>
      <vt:lpstr>Gist Light</vt:lpstr>
      <vt:lpstr>Open Sans Light</vt:lpstr>
      <vt:lpstr>Segoe UI</vt:lpstr>
      <vt:lpstr>Segoe UI Light</vt:lpstr>
      <vt:lpstr>Segoe UI Semibold</vt:lpstr>
      <vt:lpstr>Personnalisé</vt:lpstr>
      <vt:lpstr>Présentation PowerPoint</vt:lpstr>
      <vt:lpstr>SOMMAIRE</vt:lpstr>
      <vt:lpstr>I-PLAN DE COMMUNICATION</vt:lpstr>
      <vt:lpstr>        Les objectifs SMART et les KPI</vt:lpstr>
      <vt:lpstr>        Les objectifs SMART et les KPI</vt:lpstr>
      <vt:lpstr>        Les objectifs SMART et les KPI</vt:lpstr>
      <vt:lpstr>Présentation PowerPoint</vt:lpstr>
      <vt:lpstr>I-PLAN DE COMMUNICATION</vt:lpstr>
      <vt:lpstr>I-PLAN DE COMMUNICATION</vt:lpstr>
      <vt:lpstr>I-PLAN DE COMMUNICATION</vt:lpstr>
      <vt:lpstr>I-PLAN DE COMMUNICATION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II-ACTIONS DE COMMUNICATION : Livrables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ORTHOPI@</dc:title>
  <dc:creator>Mon espace</dc:creator>
  <cp:keywords/>
  <cp:lastModifiedBy>Mon espace</cp:lastModifiedBy>
  <cp:revision>14</cp:revision>
  <dcterms:created xsi:type="dcterms:W3CDTF">2024-05-23T17:20:38Z</dcterms:created>
  <dcterms:modified xsi:type="dcterms:W3CDTF">2024-06-01T07:53:10Z</dcterms:modified>
  <cp:version/>
</cp:coreProperties>
</file>