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notesSlides/notesSlide8.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handoutMasterIdLst>
    <p:handoutMasterId r:id="rId40"/>
  </p:handoutMasterIdLst>
  <p:sldIdLst>
    <p:sldId id="256" r:id="rId2"/>
    <p:sldId id="279" r:id="rId3"/>
    <p:sldId id="271" r:id="rId4"/>
    <p:sldId id="293" r:id="rId5"/>
    <p:sldId id="317" r:id="rId6"/>
    <p:sldId id="318" r:id="rId7"/>
    <p:sldId id="283" r:id="rId8"/>
    <p:sldId id="319" r:id="rId9"/>
    <p:sldId id="320" r:id="rId10"/>
    <p:sldId id="321" r:id="rId11"/>
    <p:sldId id="322" r:id="rId12"/>
    <p:sldId id="349" r:id="rId13"/>
    <p:sldId id="323" r:id="rId14"/>
    <p:sldId id="325" r:id="rId15"/>
    <p:sldId id="324" r:id="rId16"/>
    <p:sldId id="326" r:id="rId17"/>
    <p:sldId id="327" r:id="rId18"/>
    <p:sldId id="328" r:id="rId19"/>
    <p:sldId id="329" r:id="rId20"/>
    <p:sldId id="330" r:id="rId21"/>
    <p:sldId id="331" r:id="rId22"/>
    <p:sldId id="332" r:id="rId23"/>
    <p:sldId id="333" r:id="rId24"/>
    <p:sldId id="334" r:id="rId25"/>
    <p:sldId id="335" r:id="rId26"/>
    <p:sldId id="337" r:id="rId27"/>
    <p:sldId id="338" r:id="rId28"/>
    <p:sldId id="339" r:id="rId29"/>
    <p:sldId id="340" r:id="rId30"/>
    <p:sldId id="341" r:id="rId31"/>
    <p:sldId id="342" r:id="rId32"/>
    <p:sldId id="343" r:id="rId33"/>
    <p:sldId id="345" r:id="rId34"/>
    <p:sldId id="346" r:id="rId35"/>
    <p:sldId id="347" r:id="rId36"/>
    <p:sldId id="344" r:id="rId37"/>
    <p:sldId id="348" r:id="rId38"/>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envenue" id="{E75E278A-FF0E-49A4-B170-79828D63BBAD}">
          <p14:sldIdLst>
            <p14:sldId id="256"/>
          </p14:sldIdLst>
        </p14:section>
        <p14:section name="Création, morphose, annotation, collaboration, recherche" id="{B9B51309-D148-4332-87C2-07BE32FBCA3B}">
          <p14:sldIdLst>
            <p14:sldId id="279"/>
            <p14:sldId id="271"/>
            <p14:sldId id="293"/>
            <p14:sldId id="317"/>
            <p14:sldId id="318"/>
            <p14:sldId id="283"/>
            <p14:sldId id="319"/>
            <p14:sldId id="320"/>
            <p14:sldId id="321"/>
            <p14:sldId id="322"/>
            <p14:sldId id="349"/>
            <p14:sldId id="323"/>
            <p14:sldId id="325"/>
            <p14:sldId id="324"/>
            <p14:sldId id="326"/>
            <p14:sldId id="327"/>
            <p14:sldId id="328"/>
            <p14:sldId id="329"/>
            <p14:sldId id="330"/>
            <p14:sldId id="331"/>
            <p14:sldId id="332"/>
            <p14:sldId id="333"/>
            <p14:sldId id="334"/>
            <p14:sldId id="335"/>
            <p14:sldId id="337"/>
            <p14:sldId id="338"/>
            <p14:sldId id="339"/>
            <p14:sldId id="340"/>
            <p14:sldId id="341"/>
            <p14:sldId id="342"/>
            <p14:sldId id="343"/>
            <p14:sldId id="345"/>
            <p14:sldId id="346"/>
            <p14:sldId id="347"/>
            <p14:sldId id="344"/>
            <p14:sldId id="348"/>
          </p14:sldIdLst>
        </p14:section>
        <p14:section name="En savoir plus"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5ECE"/>
    <a:srgbClr val="F5CF83"/>
    <a:srgbClr val="F04C25"/>
    <a:srgbClr val="D24726"/>
    <a:srgbClr val="404040"/>
    <a:srgbClr val="FF9B45"/>
    <a:srgbClr val="DD462F"/>
    <a:srgbClr val="F8CFB6"/>
    <a:srgbClr val="F8CAB6"/>
    <a:srgbClr val="923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44" autoAdjust="0"/>
    <p:restoredTop sz="70780" autoAdjust="0"/>
  </p:normalViewPr>
  <p:slideViewPr>
    <p:cSldViewPr snapToGrid="0">
      <p:cViewPr varScale="1">
        <p:scale>
          <a:sx n="58" d="100"/>
          <a:sy n="58" d="100"/>
        </p:scale>
        <p:origin x="1210" y="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20"/>
    </p:cViewPr>
  </p:sorterViewPr>
  <p:notesViewPr>
    <p:cSldViewPr snapToGrid="0">
      <p:cViewPr varScale="1">
        <p:scale>
          <a:sx n="86" d="100"/>
          <a:sy n="86" d="100"/>
        </p:scale>
        <p:origin x="311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A10B748-EA40-4668-98E8-E24129A8E968}" type="datetime1">
              <a:rPr lang="fr-FR" smtClean="0"/>
              <a:t>10/07/2024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fr-FR" smtClean="0"/>
              <a:t>‹N°›</a:t>
            </a:fld>
            <a:endParaRPr lang="fr-FR"/>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8T16:38:22.132"/>
    </inkml:context>
    <inkml:brush xml:id="br0">
      <inkml:brushProperty name="width" value="0.035" units="cm"/>
      <inkml:brushProperty name="height" value="0.21" units="cm"/>
      <inkml:brushProperty name="color" value="#004F8B"/>
      <inkml:brushProperty name="ignorePressure" value="1"/>
      <inkml:brushProperty name="inkEffects" value="pencil"/>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39:58.943"/>
    </inkml:context>
    <inkml:brush xml:id="br0">
      <inkml:brushProperty name="width" value="0.035" units="cm"/>
      <inkml:brushProperty name="height" value="0.035" units="cm"/>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20.639"/>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20.984"/>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33.226"/>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33.582"/>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33.909"/>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34.255"/>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4:34.600"/>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04.074"/>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04.435"/>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04.775"/>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05.131"/>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05.477"/>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05.804"/>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2.212"/>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2.568"/>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2.910"/>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3.283"/>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3.672"/>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7.099"/>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7.452"/>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7.791"/>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8.148"/>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28.506"/>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37.763"/>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6:46:38.137"/>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8T18:14:12.086"/>
    </inkml:context>
    <inkml:brush xml:id="br0">
      <inkml:brushProperty name="width" value="0.035" units="cm"/>
      <inkml:brushProperty name="height" value="0.21" units="cm"/>
      <inkml:brushProperty name="color" value="#004F8B"/>
      <inkml:brushProperty name="ignorePressure" value="1"/>
      <inkml:brushProperty name="inkEffects" value="pencil"/>
    </inkml:brush>
  </inkml:definitions>
  <inkml:trace contextRef="#ctx0" brushRef="#br0">0 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8T18:14:12.243"/>
    </inkml:context>
    <inkml:brush xml:id="br0">
      <inkml:brushProperty name="width" value="0.035" units="cm"/>
      <inkml:brushProperty name="height" value="0.21" units="cm"/>
      <inkml:brushProperty name="color" value="#004F8B"/>
      <inkml:brushProperty name="ignorePressure" value="1"/>
      <inkml:brushProperty name="inkEffects" value="pencil"/>
    </inkml:brush>
  </inkml:definitions>
  <inkml:trace contextRef="#ctx0" brushRef="#br0">0 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8T18:14:12.392"/>
    </inkml:context>
    <inkml:brush xml:id="br0">
      <inkml:brushProperty name="width" value="0.035" units="cm"/>
      <inkml:brushProperty name="height" value="0.21" units="cm"/>
      <inkml:brushProperty name="color" value="#004F8B"/>
      <inkml:brushProperty name="ignorePressure" value="1"/>
      <inkml:brushProperty name="inkEffects" value="pencil"/>
    </inkml:brush>
  </inkml:definitions>
  <inkml:trace contextRef="#ctx0" brushRef="#br0">0 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8T18:14:12.562"/>
    </inkml:context>
    <inkml:brush xml:id="br0">
      <inkml:brushProperty name="width" value="0.035" units="cm"/>
      <inkml:brushProperty name="height" value="0.21" units="cm"/>
      <inkml:brushProperty name="color" value="#004F8B"/>
      <inkml:brushProperty name="ignorePressure" value="1"/>
      <inkml:brushProperty name="inkEffects" value="pencil"/>
    </inkml:brush>
  </inkml:definitions>
  <inkml:trace contextRef="#ctx0" brushRef="#br0">0 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8T18:14:12.792"/>
    </inkml:context>
    <inkml:brush xml:id="br0">
      <inkml:brushProperty name="width" value="0.035" units="cm"/>
      <inkml:brushProperty name="height" value="0.21" units="cm"/>
      <inkml:brushProperty name="color" value="#004F8B"/>
      <inkml:brushProperty name="ignorePressure" value="1"/>
      <inkml:brushProperty name="inkEffects" value="pencil"/>
    </inkml:brush>
  </inkml:definitions>
  <inkml:trace contextRef="#ctx0" brushRef="#br0">0 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23.162"/>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23.503"/>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23.862"/>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24.235"/>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37.606"/>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37.964"/>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38.323"/>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38.662"/>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2.097"/>
    </inkml:context>
    <inkml:brush xml:id="br0">
      <inkml:brushProperty name="width" value="0.05" units="cm"/>
      <inkml:brushProperty name="height" value="0.05" units="cm"/>
      <inkml:brushProperty name="color" value="#00A0D7"/>
    </inkml:brush>
  </inkml:definitions>
  <inkml:trace contextRef="#ctx0" brushRef="#br0">1 0 24575,'0'0'-8191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2.457"/>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2.801"/>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3.143"/>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3.489"/>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trace contextRef="#ctx0" brushRef="#br0" timeOffset="2">1 0 24575,'0'0'-8191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3.836"/>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4:54.179"/>
    </inkml:context>
    <inkml:brush xml:id="br0">
      <inkml:brushProperty name="width" value="0.05" units="cm"/>
      <inkml:brushProperty name="height" value="0.05" units="cm"/>
      <inkml:brushProperty name="color" value="#00A0D7"/>
    </inkml:brush>
  </inkml:definitions>
  <inkml:trace contextRef="#ctx0" brushRef="#br0">1 0 24575,'0'0'-8191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47.482"/>
    </inkml:context>
    <inkml:brush xml:id="br0">
      <inkml:brushProperty name="width" value="0.05" units="cm"/>
      <inkml:brushProperty name="height" value="0.05" units="cm"/>
      <inkml:brushProperty name="color" value="#00A0D7"/>
    </inkml:brush>
  </inkml:definitions>
  <inkml:trace contextRef="#ctx0" brushRef="#br0">0 1 24575,'0'0'-8191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47.855"/>
    </inkml:context>
    <inkml:brush xml:id="br0">
      <inkml:brushProperty name="width" value="0.05" units="cm"/>
      <inkml:brushProperty name="height" value="0.05" units="cm"/>
      <inkml:brushProperty name="color" value="#00A0D7"/>
    </inkml:brush>
  </inkml:definitions>
  <inkml:trace contextRef="#ctx0" brushRef="#br0">0 1 24575,'0'0'-8191</inkml:trace>
  <inkml:trace contextRef="#ctx0" brushRef="#br0" timeOffset="1">0 1 24575,'0'0'-8191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48.213"/>
    </inkml:context>
    <inkml:brush xml:id="br0">
      <inkml:brushProperty name="width" value="0.05" units="cm"/>
      <inkml:brushProperty name="height" value="0.05" units="cm"/>
      <inkml:brushProperty name="color" value="#00A0D7"/>
    </inkml:brush>
  </inkml:definitions>
  <inkml:trace contextRef="#ctx0" brushRef="#br0">0 1 24575,'0'0'-8191</inkml:trace>
  <inkml:trace contextRef="#ctx0" brushRef="#br0" timeOffset="1">0 1 24575,'0'0'-8191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48.554"/>
    </inkml:context>
    <inkml:brush xml:id="br0">
      <inkml:brushProperty name="width" value="0.05" units="cm"/>
      <inkml:brushProperty name="height" value="0.05" units="cm"/>
      <inkml:brushProperty name="color" value="#00A0D7"/>
    </inkml:brush>
  </inkml:definitions>
  <inkml:trace contextRef="#ctx0" brushRef="#br0">0 1 24575,'0'0'-8191</inkml:trace>
  <inkml:trace contextRef="#ctx0" brushRef="#br0" timeOffset="1">0 1 24575,'0'0'-8191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48.882"/>
    </inkml:context>
    <inkml:brush xml:id="br0">
      <inkml:brushProperty name="width" value="0.05" units="cm"/>
      <inkml:brushProperty name="height" value="0.05" units="cm"/>
      <inkml:brushProperty name="color" value="#00A0D7"/>
    </inkml:brush>
  </inkml:definitions>
  <inkml:trace contextRef="#ctx0" brushRef="#br0">0 1 24575,'0'0'-8191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55.701"/>
    </inkml:context>
    <inkml:brush xml:id="br0">
      <inkml:brushProperty name="width" value="0.05" units="cm"/>
      <inkml:brushProperty name="height" value="0.05" units="cm"/>
      <inkml:brushProperty name="color" value="#00A0D7"/>
    </inkml:brush>
  </inkml:definitions>
  <inkml:trace contextRef="#ctx0" brushRef="#br0">1 0 24575,'0'0'-8191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56.057"/>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56.400"/>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58.304"/>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58.647"/>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5:58.990"/>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6:15.741"/>
    </inkml:context>
    <inkml:brush xml:id="br0">
      <inkml:brushProperty name="width" value="0.05" units="cm"/>
      <inkml:brushProperty name="height" value="0.05" units="cm"/>
      <inkml:brushProperty name="color" value="#00A0D7"/>
    </inkml:brush>
  </inkml:definitions>
  <inkml:trace contextRef="#ctx0" brushRef="#br0">1 0 24575,'0'0'-8191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6:16.099"/>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6:16.440"/>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6:16.815"/>
    </inkml:context>
    <inkml:brush xml:id="br0">
      <inkml:brushProperty name="width" value="0.05" units="cm"/>
      <inkml:brushProperty name="height" value="0.05" units="cm"/>
      <inkml:brushProperty name="color" value="#00A0D7"/>
    </inkml:brush>
  </inkml:definitions>
  <inkml:trace contextRef="#ctx0" brushRef="#br0">1 0 24575,'0'0'-8191</inkml:trace>
  <inkml:trace contextRef="#ctx0" brushRef="#br0" timeOffset="1">1 0 24575,'0'0'-8191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6:17.188"/>
    </inkml:context>
    <inkml:brush xml:id="br0">
      <inkml:brushProperty name="width" value="0.05" units="cm"/>
      <inkml:brushProperty name="height" value="0.05" units="cm"/>
      <inkml:brushProperty name="color" value="#00A0D7"/>
    </inkml:brush>
  </inkml:definitions>
  <inkml:trace contextRef="#ctx0" brushRef="#br0">1 0 24575,'0'0'-8191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07.721"/>
    </inkml:context>
    <inkml:brush xml:id="br0">
      <inkml:brushProperty name="width" value="0.05" units="cm"/>
      <inkml:brushProperty name="height" value="0.05" units="cm"/>
      <inkml:brushProperty name="color" value="#00A0D7"/>
    </inkml:brush>
  </inkml:definitions>
  <inkml:trace contextRef="#ctx0" brushRef="#br0">0 1 24575,'0'0'-8191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08.374"/>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08.766"/>
    </inkml:context>
    <inkml:brush xml:id="br0">
      <inkml:brushProperty name="width" value="0.05" units="cm"/>
      <inkml:brushProperty name="height" value="0.05" units="cm"/>
      <inkml:brushProperty name="color" value="#00A0D7"/>
    </inkml:brush>
  </inkml:definitions>
  <inkml:trace contextRef="#ctx0" brushRef="#br0">0 0 24575,'0'0'-8191</inkml:trace>
  <inkml:trace contextRef="#ctx0" brushRef="#br0" timeOffset="1">0 0 24575,'0'0'-8191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13.680"/>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14.038"/>
    </inkml:context>
    <inkml:brush xml:id="br0">
      <inkml:brushProperty name="width" value="0.05" units="cm"/>
      <inkml:brushProperty name="height" value="0.05" units="cm"/>
      <inkml:brushProperty name="color" value="#00A0D7"/>
    </inkml:brush>
  </inkml:definitions>
  <inkml:trace contextRef="#ctx0" brushRef="#br0">0 0 24575,'0'0'-8191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30.072"/>
    </inkml:context>
    <inkml:brush xml:id="br0">
      <inkml:brushProperty name="width" value="0.05" units="cm"/>
      <inkml:brushProperty name="height" value="0.05" units="cm"/>
      <inkml:brushProperty name="color" value="#00A0D7"/>
    </inkml:brush>
  </inkml:definitions>
  <inkml:trace contextRef="#ctx0" brushRef="#br0">1 1 24575,'0'0'-8191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8T18:17:30.397"/>
    </inkml:context>
    <inkml:brush xml:id="br0">
      <inkml:brushProperty name="width" value="0.05" units="cm"/>
      <inkml:brushProperty name="height" value="0.05" units="cm"/>
      <inkml:brushProperty name="color" value="#00A0D7"/>
    </inkml:brush>
  </inkml:definitions>
  <inkml:trace contextRef="#ctx0" brushRef="#br0">1 1 24575,'0'0'-8191</inkml:trace>
  <inkml:trace contextRef="#ctx0" brushRef="#br0" timeOffset="1">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0F4E9AA-8B68-4026-826F-95F859DBBF5A}" type="datetime1">
              <a:rPr lang="fr-FR" noProof="0" smtClean="0"/>
              <a:t>10/07/2024</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fr-FR" noProof="0" smtClean="0"/>
              <a:t>‹N°›</a:t>
            </a:fld>
            <a:endParaRPr lang="fr-FR"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1</a:t>
            </a:fld>
            <a:endParaRPr lang="fr-FR"/>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a:t>
            </a:fld>
            <a:endParaRPr lang="fr-FR"/>
          </a:p>
        </p:txBody>
      </p:sp>
    </p:spTree>
    <p:extLst>
      <p:ext uri="{BB962C8B-B14F-4D97-AF65-F5344CB8AC3E}">
        <p14:creationId xmlns:p14="http://schemas.microsoft.com/office/powerpoint/2010/main" val="188628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a:t>
            </a:fld>
            <a:endParaRPr lang="fr-FR"/>
          </a:p>
        </p:txBody>
      </p:sp>
    </p:spTree>
    <p:extLst>
      <p:ext uri="{BB962C8B-B14F-4D97-AF65-F5344CB8AC3E}">
        <p14:creationId xmlns:p14="http://schemas.microsoft.com/office/powerpoint/2010/main" val="44736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4</a:t>
            </a:fld>
            <a:endParaRPr lang="fr-FR"/>
          </a:p>
        </p:txBody>
      </p:sp>
    </p:spTree>
    <p:extLst>
      <p:ext uri="{BB962C8B-B14F-4D97-AF65-F5344CB8AC3E}">
        <p14:creationId xmlns:p14="http://schemas.microsoft.com/office/powerpoint/2010/main" val="2390820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5</a:t>
            </a:fld>
            <a:endParaRPr lang="fr-FR"/>
          </a:p>
        </p:txBody>
      </p:sp>
    </p:spTree>
    <p:extLst>
      <p:ext uri="{BB962C8B-B14F-4D97-AF65-F5344CB8AC3E}">
        <p14:creationId xmlns:p14="http://schemas.microsoft.com/office/powerpoint/2010/main" val="400311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6</a:t>
            </a:fld>
            <a:endParaRPr lang="fr-FR"/>
          </a:p>
        </p:txBody>
      </p:sp>
    </p:spTree>
    <p:extLst>
      <p:ext uri="{BB962C8B-B14F-4D97-AF65-F5344CB8AC3E}">
        <p14:creationId xmlns:p14="http://schemas.microsoft.com/office/powerpoint/2010/main" val="2452366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7</a:t>
            </a:fld>
            <a:endParaRPr lang="fr-FR"/>
          </a:p>
        </p:txBody>
      </p:sp>
    </p:spTree>
    <p:extLst>
      <p:ext uri="{BB962C8B-B14F-4D97-AF65-F5344CB8AC3E}">
        <p14:creationId xmlns:p14="http://schemas.microsoft.com/office/powerpoint/2010/main" val="1630416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8</a:t>
            </a:fld>
            <a:endParaRPr lang="fr-FR"/>
          </a:p>
        </p:txBody>
      </p:sp>
    </p:spTree>
    <p:extLst>
      <p:ext uri="{BB962C8B-B14F-4D97-AF65-F5344CB8AC3E}">
        <p14:creationId xmlns:p14="http://schemas.microsoft.com/office/powerpoint/2010/main" val="3424022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9</a:t>
            </a:fld>
            <a:endParaRPr lang="fr-FR"/>
          </a:p>
        </p:txBody>
      </p:sp>
    </p:spTree>
    <p:extLst>
      <p:ext uri="{BB962C8B-B14F-4D97-AF65-F5344CB8AC3E}">
        <p14:creationId xmlns:p14="http://schemas.microsoft.com/office/powerpoint/2010/main" val="2143369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10</a:t>
            </a:fld>
            <a:endParaRPr lang="fr-FR"/>
          </a:p>
        </p:txBody>
      </p:sp>
    </p:spTree>
    <p:extLst>
      <p:ext uri="{BB962C8B-B14F-4D97-AF65-F5344CB8AC3E}">
        <p14:creationId xmlns:p14="http://schemas.microsoft.com/office/powerpoint/2010/main" val="3469598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11</a:t>
            </a:fld>
            <a:endParaRPr lang="fr-FR"/>
          </a:p>
        </p:txBody>
      </p:sp>
    </p:spTree>
    <p:extLst>
      <p:ext uri="{BB962C8B-B14F-4D97-AF65-F5344CB8AC3E}">
        <p14:creationId xmlns:p14="http://schemas.microsoft.com/office/powerpoint/2010/main" val="61260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12</a:t>
            </a:fld>
            <a:endParaRPr lang="fr-FR"/>
          </a:p>
        </p:txBody>
      </p:sp>
    </p:spTree>
    <p:extLst>
      <p:ext uri="{BB962C8B-B14F-4D97-AF65-F5344CB8AC3E}">
        <p14:creationId xmlns:p14="http://schemas.microsoft.com/office/powerpoint/2010/main" val="3463343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13</a:t>
            </a:fld>
            <a:endParaRPr lang="fr-FR"/>
          </a:p>
        </p:txBody>
      </p:sp>
    </p:spTree>
    <p:extLst>
      <p:ext uri="{BB962C8B-B14F-4D97-AF65-F5344CB8AC3E}">
        <p14:creationId xmlns:p14="http://schemas.microsoft.com/office/powerpoint/2010/main" val="1841223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14</a:t>
            </a:fld>
            <a:endParaRPr lang="fr-FR"/>
          </a:p>
        </p:txBody>
      </p:sp>
    </p:spTree>
    <p:extLst>
      <p:ext uri="{BB962C8B-B14F-4D97-AF65-F5344CB8AC3E}">
        <p14:creationId xmlns:p14="http://schemas.microsoft.com/office/powerpoint/2010/main" val="1030878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15</a:t>
            </a:fld>
            <a:endParaRPr lang="fr-FR"/>
          </a:p>
        </p:txBody>
      </p:sp>
    </p:spTree>
    <p:extLst>
      <p:ext uri="{BB962C8B-B14F-4D97-AF65-F5344CB8AC3E}">
        <p14:creationId xmlns:p14="http://schemas.microsoft.com/office/powerpoint/2010/main" val="1040562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16</a:t>
            </a:fld>
            <a:endParaRPr lang="fr-FR"/>
          </a:p>
        </p:txBody>
      </p:sp>
    </p:spTree>
    <p:extLst>
      <p:ext uri="{BB962C8B-B14F-4D97-AF65-F5344CB8AC3E}">
        <p14:creationId xmlns:p14="http://schemas.microsoft.com/office/powerpoint/2010/main" val="2057251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17</a:t>
            </a:fld>
            <a:endParaRPr lang="fr-FR"/>
          </a:p>
        </p:txBody>
      </p:sp>
    </p:spTree>
    <p:extLst>
      <p:ext uri="{BB962C8B-B14F-4D97-AF65-F5344CB8AC3E}">
        <p14:creationId xmlns:p14="http://schemas.microsoft.com/office/powerpoint/2010/main" val="770868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18</a:t>
            </a:fld>
            <a:endParaRPr lang="fr-FR"/>
          </a:p>
        </p:txBody>
      </p:sp>
    </p:spTree>
    <p:extLst>
      <p:ext uri="{BB962C8B-B14F-4D97-AF65-F5344CB8AC3E}">
        <p14:creationId xmlns:p14="http://schemas.microsoft.com/office/powerpoint/2010/main" val="2980840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19</a:t>
            </a:fld>
            <a:endParaRPr lang="fr-FR"/>
          </a:p>
        </p:txBody>
      </p:sp>
    </p:spTree>
    <p:extLst>
      <p:ext uri="{BB962C8B-B14F-4D97-AF65-F5344CB8AC3E}">
        <p14:creationId xmlns:p14="http://schemas.microsoft.com/office/powerpoint/2010/main" val="4080031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20</a:t>
            </a:fld>
            <a:endParaRPr lang="fr-FR"/>
          </a:p>
        </p:txBody>
      </p:sp>
    </p:spTree>
    <p:extLst>
      <p:ext uri="{BB962C8B-B14F-4D97-AF65-F5344CB8AC3E}">
        <p14:creationId xmlns:p14="http://schemas.microsoft.com/office/powerpoint/2010/main" val="4262066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21</a:t>
            </a:fld>
            <a:endParaRPr lang="fr-FR"/>
          </a:p>
        </p:txBody>
      </p:sp>
    </p:spTree>
    <p:extLst>
      <p:ext uri="{BB962C8B-B14F-4D97-AF65-F5344CB8AC3E}">
        <p14:creationId xmlns:p14="http://schemas.microsoft.com/office/powerpoint/2010/main" val="3546331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22</a:t>
            </a:fld>
            <a:endParaRPr lang="fr-FR"/>
          </a:p>
        </p:txBody>
      </p:sp>
    </p:spTree>
    <p:extLst>
      <p:ext uri="{BB962C8B-B14F-4D97-AF65-F5344CB8AC3E}">
        <p14:creationId xmlns:p14="http://schemas.microsoft.com/office/powerpoint/2010/main" val="4273663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23</a:t>
            </a:fld>
            <a:endParaRPr lang="fr-FR"/>
          </a:p>
        </p:txBody>
      </p:sp>
    </p:spTree>
    <p:extLst>
      <p:ext uri="{BB962C8B-B14F-4D97-AF65-F5344CB8AC3E}">
        <p14:creationId xmlns:p14="http://schemas.microsoft.com/office/powerpoint/2010/main" val="2490518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24</a:t>
            </a:fld>
            <a:endParaRPr lang="fr-FR"/>
          </a:p>
        </p:txBody>
      </p:sp>
    </p:spTree>
    <p:extLst>
      <p:ext uri="{BB962C8B-B14F-4D97-AF65-F5344CB8AC3E}">
        <p14:creationId xmlns:p14="http://schemas.microsoft.com/office/powerpoint/2010/main" val="3858154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25</a:t>
            </a:fld>
            <a:endParaRPr lang="fr-FR"/>
          </a:p>
        </p:txBody>
      </p:sp>
    </p:spTree>
    <p:extLst>
      <p:ext uri="{BB962C8B-B14F-4D97-AF65-F5344CB8AC3E}">
        <p14:creationId xmlns:p14="http://schemas.microsoft.com/office/powerpoint/2010/main" val="1084276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26</a:t>
            </a:fld>
            <a:endParaRPr lang="fr-FR"/>
          </a:p>
        </p:txBody>
      </p:sp>
    </p:spTree>
    <p:extLst>
      <p:ext uri="{BB962C8B-B14F-4D97-AF65-F5344CB8AC3E}">
        <p14:creationId xmlns:p14="http://schemas.microsoft.com/office/powerpoint/2010/main" val="1754806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27</a:t>
            </a:fld>
            <a:endParaRPr lang="fr-FR"/>
          </a:p>
        </p:txBody>
      </p:sp>
    </p:spTree>
    <p:extLst>
      <p:ext uri="{BB962C8B-B14F-4D97-AF65-F5344CB8AC3E}">
        <p14:creationId xmlns:p14="http://schemas.microsoft.com/office/powerpoint/2010/main" val="1581661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28</a:t>
            </a:fld>
            <a:endParaRPr lang="fr-FR"/>
          </a:p>
        </p:txBody>
      </p:sp>
    </p:spTree>
    <p:extLst>
      <p:ext uri="{BB962C8B-B14F-4D97-AF65-F5344CB8AC3E}">
        <p14:creationId xmlns:p14="http://schemas.microsoft.com/office/powerpoint/2010/main" val="4105759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29</a:t>
            </a:fld>
            <a:endParaRPr lang="fr-FR"/>
          </a:p>
        </p:txBody>
      </p:sp>
    </p:spTree>
    <p:extLst>
      <p:ext uri="{BB962C8B-B14F-4D97-AF65-F5344CB8AC3E}">
        <p14:creationId xmlns:p14="http://schemas.microsoft.com/office/powerpoint/2010/main" val="2055998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30</a:t>
            </a:fld>
            <a:endParaRPr lang="fr-FR"/>
          </a:p>
        </p:txBody>
      </p:sp>
    </p:spTree>
    <p:extLst>
      <p:ext uri="{BB962C8B-B14F-4D97-AF65-F5344CB8AC3E}">
        <p14:creationId xmlns:p14="http://schemas.microsoft.com/office/powerpoint/2010/main" val="110705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31</a:t>
            </a:fld>
            <a:endParaRPr lang="fr-FR"/>
          </a:p>
        </p:txBody>
      </p:sp>
    </p:spTree>
    <p:extLst>
      <p:ext uri="{BB962C8B-B14F-4D97-AF65-F5344CB8AC3E}">
        <p14:creationId xmlns:p14="http://schemas.microsoft.com/office/powerpoint/2010/main" val="2485334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32</a:t>
            </a:fld>
            <a:endParaRPr lang="fr-FR"/>
          </a:p>
        </p:txBody>
      </p:sp>
    </p:spTree>
    <p:extLst>
      <p:ext uri="{BB962C8B-B14F-4D97-AF65-F5344CB8AC3E}">
        <p14:creationId xmlns:p14="http://schemas.microsoft.com/office/powerpoint/2010/main" val="4167124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33</a:t>
            </a:fld>
            <a:endParaRPr lang="fr-FR"/>
          </a:p>
        </p:txBody>
      </p:sp>
    </p:spTree>
    <p:extLst>
      <p:ext uri="{BB962C8B-B14F-4D97-AF65-F5344CB8AC3E}">
        <p14:creationId xmlns:p14="http://schemas.microsoft.com/office/powerpoint/2010/main" val="3424363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34</a:t>
            </a:fld>
            <a:endParaRPr lang="fr-FR"/>
          </a:p>
        </p:txBody>
      </p:sp>
    </p:spTree>
    <p:extLst>
      <p:ext uri="{BB962C8B-B14F-4D97-AF65-F5344CB8AC3E}">
        <p14:creationId xmlns:p14="http://schemas.microsoft.com/office/powerpoint/2010/main" val="2392201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35</a:t>
            </a:fld>
            <a:endParaRPr lang="fr-FR"/>
          </a:p>
        </p:txBody>
      </p:sp>
    </p:spTree>
    <p:extLst>
      <p:ext uri="{BB962C8B-B14F-4D97-AF65-F5344CB8AC3E}">
        <p14:creationId xmlns:p14="http://schemas.microsoft.com/office/powerpoint/2010/main" val="15773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36</a:t>
            </a:fld>
            <a:endParaRPr lang="fr-FR"/>
          </a:p>
        </p:txBody>
      </p:sp>
    </p:spTree>
    <p:extLst>
      <p:ext uri="{BB962C8B-B14F-4D97-AF65-F5344CB8AC3E}">
        <p14:creationId xmlns:p14="http://schemas.microsoft.com/office/powerpoint/2010/main" val="10176328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DF61EA0F-A667-4B49-8422-0062BC55E249}" type="slidenum">
              <a:rPr lang="fr-FR" smtClean="0"/>
              <a:t>37</a:t>
            </a:fld>
            <a:endParaRPr lang="fr-FR"/>
          </a:p>
        </p:txBody>
      </p:sp>
    </p:spTree>
    <p:extLst>
      <p:ext uri="{BB962C8B-B14F-4D97-AF65-F5344CB8AC3E}">
        <p14:creationId xmlns:p14="http://schemas.microsoft.com/office/powerpoint/2010/main" val="775169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 name="Titre 1"/>
          <p:cNvSpPr>
            <a:spLocks noGrp="1"/>
          </p:cNvSpPr>
          <p:nvPr>
            <p:ph type="title"/>
          </p:nvPr>
        </p:nvSpPr>
        <p:spPr/>
        <p:txBody>
          <a:bodyPr rtlCol="0"/>
          <a:lstStyle/>
          <a:p>
            <a:pPr rtl="0"/>
            <a:r>
              <a:rPr lang="fr-FR" noProof="0"/>
              <a:t>Modifiez le style du titre</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fr-FR" sz="1800" noProof="0"/>
          </a:p>
        </p:txBody>
      </p:sp>
      <p:cxnSp>
        <p:nvCxnSpPr>
          <p:cNvPr id="12" name="Connecteur droit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re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fr-FR" noProof="0"/>
              <a:t>Modifiez le style du titre</a:t>
            </a:r>
          </a:p>
        </p:txBody>
      </p:sp>
      <p:sp>
        <p:nvSpPr>
          <p:cNvPr id="3" name="Espace réservé du contenu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fr-FR" noProof="0"/>
              <a:t>Modifiez les styles du texte</a:t>
            </a:r>
          </a:p>
          <a:p>
            <a:pPr marL="0" lvl="1" indent="0" rtl="0">
              <a:lnSpc>
                <a:spcPct val="150000"/>
              </a:lnSpc>
              <a:spcBef>
                <a:spcPts val="1000"/>
              </a:spcBef>
              <a:spcAft>
                <a:spcPts val="1200"/>
              </a:spcAft>
              <a:buNone/>
            </a:pPr>
            <a:r>
              <a:rPr lang="fr-FR" noProof="0"/>
              <a:t>Deuxième niveau</a:t>
            </a:r>
          </a:p>
          <a:p>
            <a:pPr marL="0" lvl="2" indent="0" rtl="0">
              <a:lnSpc>
                <a:spcPct val="150000"/>
              </a:lnSpc>
              <a:spcBef>
                <a:spcPts val="1000"/>
              </a:spcBef>
              <a:spcAft>
                <a:spcPts val="1200"/>
              </a:spcAft>
              <a:buNone/>
            </a:pPr>
            <a:r>
              <a:rPr lang="fr-FR" noProof="0"/>
              <a:t>Troisième niveau</a:t>
            </a:r>
          </a:p>
          <a:p>
            <a:pPr marL="0" lvl="3" indent="0" rtl="0">
              <a:lnSpc>
                <a:spcPct val="150000"/>
              </a:lnSpc>
              <a:spcBef>
                <a:spcPts val="1000"/>
              </a:spcBef>
              <a:spcAft>
                <a:spcPts val="1200"/>
              </a:spcAft>
              <a:buNone/>
            </a:pPr>
            <a:r>
              <a:rPr lang="fr-FR" noProof="0"/>
              <a:t>Quatrième niveau</a:t>
            </a:r>
          </a:p>
          <a:p>
            <a:pPr marL="0" lvl="4" indent="0" rtl="0">
              <a:lnSpc>
                <a:spcPct val="150000"/>
              </a:lnSpc>
              <a:spcBef>
                <a:spcPts val="1000"/>
              </a:spcBef>
              <a:spcAft>
                <a:spcPts val="1200"/>
              </a:spcAft>
              <a:buNone/>
            </a:pPr>
            <a:r>
              <a:rPr lang="fr-FR" noProof="0"/>
              <a:t>Cinquième niveau</a:t>
            </a:r>
          </a:p>
        </p:txBody>
      </p:sp>
      <p:sp>
        <p:nvSpPr>
          <p:cNvPr id="6" name="Espace réservé de la date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ED73AFFA-A6F2-4B06-B935-9E8D85E79903}" type="datetime1">
              <a:rPr lang="fr-FR" noProof="0" smtClean="0"/>
              <a:t>10/07/2024</a:t>
            </a:fld>
            <a:endParaRPr lang="fr-FR" noProof="0"/>
          </a:p>
        </p:txBody>
      </p:sp>
      <p:sp>
        <p:nvSpPr>
          <p:cNvPr id="7" name="Espace réservé du pied de page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fr-FR" noProof="0"/>
          </a:p>
        </p:txBody>
      </p:sp>
      <p:sp>
        <p:nvSpPr>
          <p:cNvPr id="8" name="Espace réservé du numéro de diapositive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fr-FR" noProof="0" smtClean="0"/>
              <a:pPr/>
              <a:t>‹N°›</a:t>
            </a:fld>
            <a:endParaRPr lang="fr-FR"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 name="Titre 1"/>
          <p:cNvSpPr>
            <a:spLocks noGrp="1"/>
          </p:cNvSpPr>
          <p:nvPr>
            <p:ph type="title"/>
          </p:nvPr>
        </p:nvSpPr>
        <p:spPr>
          <a:xfrm>
            <a:off x="521208" y="1536192"/>
            <a:ext cx="6876288" cy="640080"/>
          </a:xfrm>
        </p:spPr>
        <p:txBody>
          <a:bodyPr rtlCol="0">
            <a:normAutofit/>
          </a:bodyPr>
          <a:lstStyle>
            <a:lvl1pPr>
              <a:defRPr sz="3600">
                <a:solidFill>
                  <a:schemeClr val="bg1"/>
                </a:solidFill>
              </a:defRPr>
            </a:lvl1pPr>
          </a:lstStyle>
          <a:p>
            <a:pPr rtl="0"/>
            <a:r>
              <a:rPr lang="fr-FR" noProof="0"/>
              <a:t>Modifiez le style du titre</a:t>
            </a:r>
          </a:p>
        </p:txBody>
      </p:sp>
      <p:sp>
        <p:nvSpPr>
          <p:cNvPr id="7" name="Espace réservé du contenu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fr-FR" noProof="0"/>
              <a:t>Modifiez les styles du texte</a:t>
            </a:r>
          </a:p>
          <a:p>
            <a:pPr marL="0" lvl="1" indent="0" rtl="0">
              <a:lnSpc>
                <a:spcPct val="150000"/>
              </a:lnSpc>
              <a:spcBef>
                <a:spcPts val="1000"/>
              </a:spcBef>
              <a:spcAft>
                <a:spcPts val="1200"/>
              </a:spcAft>
              <a:buNone/>
            </a:pPr>
            <a:r>
              <a:rPr lang="fr-FR" noProof="0"/>
              <a:t>Deuxième niveau</a:t>
            </a:r>
          </a:p>
          <a:p>
            <a:pPr marL="0" lvl="2" indent="0" rtl="0">
              <a:lnSpc>
                <a:spcPct val="150000"/>
              </a:lnSpc>
              <a:spcBef>
                <a:spcPts val="1000"/>
              </a:spcBef>
              <a:spcAft>
                <a:spcPts val="1200"/>
              </a:spcAft>
              <a:buNone/>
            </a:pPr>
            <a:r>
              <a:rPr lang="fr-FR" noProof="0"/>
              <a:t>Troisième niveau</a:t>
            </a:r>
          </a:p>
          <a:p>
            <a:pPr marL="0" lvl="3" indent="0" rtl="0">
              <a:lnSpc>
                <a:spcPct val="150000"/>
              </a:lnSpc>
              <a:spcBef>
                <a:spcPts val="1000"/>
              </a:spcBef>
              <a:spcAft>
                <a:spcPts val="1200"/>
              </a:spcAft>
              <a:buNone/>
            </a:pPr>
            <a:r>
              <a:rPr lang="fr-FR" noProof="0"/>
              <a:t>Quatrième niveau</a:t>
            </a:r>
          </a:p>
          <a:p>
            <a:pPr marL="0" lvl="4" indent="0" rtl="0">
              <a:lnSpc>
                <a:spcPct val="150000"/>
              </a:lnSpc>
              <a:spcBef>
                <a:spcPts val="1000"/>
              </a:spcBef>
              <a:spcAft>
                <a:spcPts val="1200"/>
              </a:spcAft>
              <a:buNone/>
            </a:pPr>
            <a:r>
              <a:rPr lang="fr-FR" noProof="0"/>
              <a:t>Cinquième niveau</a:t>
            </a:r>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4C25"/>
        </a:solidFill>
        <a:effectLst/>
      </p:bgPr>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fr-FR" sz="1800" noProof="0"/>
          </a:p>
        </p:txBody>
      </p:sp>
      <p:sp>
        <p:nvSpPr>
          <p:cNvPr id="2" name="Espace réservé du titre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fr-FR" noProof="0"/>
              <a:t>Modifiez le style du titre</a:t>
            </a:r>
          </a:p>
        </p:txBody>
      </p:sp>
      <p:sp>
        <p:nvSpPr>
          <p:cNvPr id="3" name="Espace réservé du texte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61B589D6-0A3B-49A2-A2F1-A1288C62EC4C}" type="datetime1">
              <a:rPr lang="fr-FR" noProof="0" smtClean="0"/>
              <a:t>10/07/2024</a:t>
            </a:fld>
            <a:endParaRPr lang="fr-FR" noProof="0"/>
          </a:p>
        </p:txBody>
      </p:sp>
      <p:sp>
        <p:nvSpPr>
          <p:cNvPr id="5" name="Espace réservé du pied de page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fr-FR" noProof="0"/>
          </a:p>
        </p:txBody>
      </p:sp>
      <p:sp>
        <p:nvSpPr>
          <p:cNvPr id="6" name="Espace réservé du numéro de diapositive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fr-FR" noProof="0" smtClean="0"/>
              <a:pPr/>
              <a:t>‹N°›</a:t>
            </a:fld>
            <a:endParaRPr lang="fr-FR" noProof="0"/>
          </a:p>
        </p:txBody>
      </p:sp>
      <p:cxnSp>
        <p:nvCxnSpPr>
          <p:cNvPr id="8" name="Connecteur droit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7.png"/><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11.xml"/><Relationship Id="rId18" Type="http://schemas.openxmlformats.org/officeDocument/2006/relationships/customXml" Target="../ink/ink16.xml"/><Relationship Id="rId26" Type="http://schemas.openxmlformats.org/officeDocument/2006/relationships/image" Target="../media/image12.png"/><Relationship Id="rId3" Type="http://schemas.openxmlformats.org/officeDocument/2006/relationships/customXml" Target="../ink/ink3.xml"/><Relationship Id="rId21" Type="http://schemas.openxmlformats.org/officeDocument/2006/relationships/customXml" Target="../ink/ink19.xml"/><Relationship Id="rId7" Type="http://schemas.openxmlformats.org/officeDocument/2006/relationships/customXml" Target="../ink/ink6.xml"/><Relationship Id="rId12" Type="http://schemas.openxmlformats.org/officeDocument/2006/relationships/customXml" Target="../ink/ink10.xml"/><Relationship Id="rId17" Type="http://schemas.openxmlformats.org/officeDocument/2006/relationships/customXml" Target="../ink/ink15.xml"/><Relationship Id="rId25" Type="http://schemas.openxmlformats.org/officeDocument/2006/relationships/customXml" Target="../ink/ink22.xml"/><Relationship Id="rId2" Type="http://schemas.openxmlformats.org/officeDocument/2006/relationships/notesSlide" Target="../notesSlides/notesSlide8.xml"/><Relationship Id="rId16" Type="http://schemas.openxmlformats.org/officeDocument/2006/relationships/customXml" Target="../ink/ink14.xml"/><Relationship Id="rId20" Type="http://schemas.openxmlformats.org/officeDocument/2006/relationships/customXml" Target="../ink/ink18.xml"/><Relationship Id="rId29" Type="http://schemas.openxmlformats.org/officeDocument/2006/relationships/customXml" Target="../ink/ink25.xml"/><Relationship Id="rId1" Type="http://schemas.openxmlformats.org/officeDocument/2006/relationships/slideLayout" Target="../slideLayouts/slideLayout2.xml"/><Relationship Id="rId6" Type="http://schemas.openxmlformats.org/officeDocument/2006/relationships/customXml" Target="../ink/ink5.xml"/><Relationship Id="rId11" Type="http://schemas.openxmlformats.org/officeDocument/2006/relationships/customXml" Target="../ink/ink9.xml"/><Relationship Id="rId24" Type="http://schemas.openxmlformats.org/officeDocument/2006/relationships/image" Target="../media/image11.png"/><Relationship Id="rId5" Type="http://schemas.openxmlformats.org/officeDocument/2006/relationships/customXml" Target="../ink/ink4.xml"/><Relationship Id="rId15" Type="http://schemas.openxmlformats.org/officeDocument/2006/relationships/customXml" Target="../ink/ink13.xml"/><Relationship Id="rId23" Type="http://schemas.openxmlformats.org/officeDocument/2006/relationships/customXml" Target="../ink/ink21.xml"/><Relationship Id="rId28" Type="http://schemas.openxmlformats.org/officeDocument/2006/relationships/customXml" Target="../ink/ink24.xml"/><Relationship Id="rId10" Type="http://schemas.openxmlformats.org/officeDocument/2006/relationships/customXml" Target="../ink/ink8.xml"/><Relationship Id="rId19" Type="http://schemas.openxmlformats.org/officeDocument/2006/relationships/customXml" Target="../ink/ink17.xml"/><Relationship Id="rId31" Type="http://schemas.openxmlformats.org/officeDocument/2006/relationships/customXml" Target="../ink/ink27.xml"/><Relationship Id="rId4" Type="http://schemas.openxmlformats.org/officeDocument/2006/relationships/image" Target="../media/image9.png"/><Relationship Id="rId9" Type="http://schemas.openxmlformats.org/officeDocument/2006/relationships/customXml" Target="../ink/ink7.xml"/><Relationship Id="rId14" Type="http://schemas.openxmlformats.org/officeDocument/2006/relationships/customXml" Target="../ink/ink12.xml"/><Relationship Id="rId22" Type="http://schemas.openxmlformats.org/officeDocument/2006/relationships/customXml" Target="../ink/ink20.xml"/><Relationship Id="rId27" Type="http://schemas.openxmlformats.org/officeDocument/2006/relationships/customXml" Target="../ink/ink23.xml"/><Relationship Id="rId30" Type="http://schemas.openxmlformats.org/officeDocument/2006/relationships/customXml" Target="../ink/ink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3" Type="http://schemas.openxmlformats.org/officeDocument/2006/relationships/image" Target="../media/image10.png"/><Relationship Id="rId18" Type="http://schemas.openxmlformats.org/officeDocument/2006/relationships/customXml" Target="../ink/ink39.xml"/><Relationship Id="rId26" Type="http://schemas.openxmlformats.org/officeDocument/2006/relationships/customXml" Target="../ink/ink46.xml"/><Relationship Id="rId39" Type="http://schemas.openxmlformats.org/officeDocument/2006/relationships/customXml" Target="../ink/ink59.xml"/><Relationship Id="rId21" Type="http://schemas.openxmlformats.org/officeDocument/2006/relationships/customXml" Target="../ink/ink42.xml"/><Relationship Id="rId34" Type="http://schemas.openxmlformats.org/officeDocument/2006/relationships/customXml" Target="../ink/ink54.xml"/><Relationship Id="rId42" Type="http://schemas.openxmlformats.org/officeDocument/2006/relationships/customXml" Target="../ink/ink62.xml"/><Relationship Id="rId7" Type="http://schemas.openxmlformats.org/officeDocument/2006/relationships/customXml" Target="../ink/ink30.xml"/><Relationship Id="rId2" Type="http://schemas.openxmlformats.org/officeDocument/2006/relationships/notesSlide" Target="../notesSlides/notesSlide17.xml"/><Relationship Id="rId16" Type="http://schemas.openxmlformats.org/officeDocument/2006/relationships/customXml" Target="../ink/ink37.xml"/><Relationship Id="rId20" Type="http://schemas.openxmlformats.org/officeDocument/2006/relationships/customXml" Target="../ink/ink41.xml"/><Relationship Id="rId29" Type="http://schemas.openxmlformats.org/officeDocument/2006/relationships/customXml" Target="../ink/ink49.xml"/><Relationship Id="rId41" Type="http://schemas.openxmlformats.org/officeDocument/2006/relationships/customXml" Target="../ink/ink61.xml"/><Relationship Id="rId1" Type="http://schemas.openxmlformats.org/officeDocument/2006/relationships/slideLayout" Target="../slideLayouts/slideLayout2.xml"/><Relationship Id="rId6" Type="http://schemas.openxmlformats.org/officeDocument/2006/relationships/customXml" Target="../ink/ink29.xml"/><Relationship Id="rId11" Type="http://schemas.openxmlformats.org/officeDocument/2006/relationships/image" Target="../media/image9.png"/><Relationship Id="rId24" Type="http://schemas.openxmlformats.org/officeDocument/2006/relationships/customXml" Target="../ink/ink45.xml"/><Relationship Id="rId32" Type="http://schemas.openxmlformats.org/officeDocument/2006/relationships/customXml" Target="../ink/ink52.xml"/><Relationship Id="rId37" Type="http://schemas.openxmlformats.org/officeDocument/2006/relationships/customXml" Target="../ink/ink57.xml"/><Relationship Id="rId40" Type="http://schemas.openxmlformats.org/officeDocument/2006/relationships/customXml" Target="../ink/ink60.xml"/><Relationship Id="rId5" Type="http://schemas.openxmlformats.org/officeDocument/2006/relationships/image" Target="../media/image19.png"/><Relationship Id="rId15" Type="http://schemas.openxmlformats.org/officeDocument/2006/relationships/customXml" Target="../ink/ink36.xml"/><Relationship Id="rId23" Type="http://schemas.openxmlformats.org/officeDocument/2006/relationships/customXml" Target="../ink/ink44.xml"/><Relationship Id="rId28" Type="http://schemas.openxmlformats.org/officeDocument/2006/relationships/customXml" Target="../ink/ink48.xml"/><Relationship Id="rId36" Type="http://schemas.openxmlformats.org/officeDocument/2006/relationships/customXml" Target="../ink/ink56.xml"/><Relationship Id="rId10" Type="http://schemas.openxmlformats.org/officeDocument/2006/relationships/customXml" Target="../ink/ink33.xml"/><Relationship Id="rId19" Type="http://schemas.openxmlformats.org/officeDocument/2006/relationships/customXml" Target="../ink/ink40.xml"/><Relationship Id="rId31" Type="http://schemas.openxmlformats.org/officeDocument/2006/relationships/customXml" Target="../ink/ink51.xml"/><Relationship Id="rId4" Type="http://schemas.openxmlformats.org/officeDocument/2006/relationships/customXml" Target="../ink/ink28.xml"/><Relationship Id="rId9" Type="http://schemas.openxmlformats.org/officeDocument/2006/relationships/customXml" Target="../ink/ink32.xml"/><Relationship Id="rId14" Type="http://schemas.openxmlformats.org/officeDocument/2006/relationships/customXml" Target="../ink/ink35.xml"/><Relationship Id="rId22" Type="http://schemas.openxmlformats.org/officeDocument/2006/relationships/customXml" Target="../ink/ink43.xml"/><Relationship Id="rId27" Type="http://schemas.openxmlformats.org/officeDocument/2006/relationships/customXml" Target="../ink/ink47.xml"/><Relationship Id="rId30" Type="http://schemas.openxmlformats.org/officeDocument/2006/relationships/customXml" Target="../ink/ink50.xml"/><Relationship Id="rId35" Type="http://schemas.openxmlformats.org/officeDocument/2006/relationships/customXml" Target="../ink/ink55.xml"/><Relationship Id="rId43" Type="http://schemas.openxmlformats.org/officeDocument/2006/relationships/customXml" Target="../ink/ink63.xml"/><Relationship Id="rId8" Type="http://schemas.openxmlformats.org/officeDocument/2006/relationships/customXml" Target="../ink/ink31.xml"/><Relationship Id="rId3" Type="http://schemas.openxmlformats.org/officeDocument/2006/relationships/image" Target="../media/image18.png"/><Relationship Id="rId12" Type="http://schemas.openxmlformats.org/officeDocument/2006/relationships/customXml" Target="../ink/ink34.xml"/><Relationship Id="rId17" Type="http://schemas.openxmlformats.org/officeDocument/2006/relationships/customXml" Target="../ink/ink38.xml"/><Relationship Id="rId25" Type="http://schemas.openxmlformats.org/officeDocument/2006/relationships/image" Target="../media/image20.png"/><Relationship Id="rId33" Type="http://schemas.openxmlformats.org/officeDocument/2006/relationships/customXml" Target="../ink/ink53.xml"/><Relationship Id="rId38" Type="http://schemas.openxmlformats.org/officeDocument/2006/relationships/customXml" Target="../ink/ink5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customXml" Target="../ink/ink67.xml"/><Relationship Id="rId3" Type="http://schemas.openxmlformats.org/officeDocument/2006/relationships/customXml" Target="../ink/ink64.xml"/><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ustomXml" Target="../ink/ink66.xml"/><Relationship Id="rId11" Type="http://schemas.openxmlformats.org/officeDocument/2006/relationships/customXml" Target="../ink/ink70.xml"/><Relationship Id="rId5" Type="http://schemas.openxmlformats.org/officeDocument/2006/relationships/customXml" Target="../ink/ink65.xml"/><Relationship Id="rId10" Type="http://schemas.openxmlformats.org/officeDocument/2006/relationships/customXml" Target="../ink/ink69.xml"/><Relationship Id="rId4" Type="http://schemas.openxmlformats.org/officeDocument/2006/relationships/image" Target="../media/image9.png"/><Relationship Id="rId9" Type="http://schemas.openxmlformats.org/officeDocument/2006/relationships/customXml" Target="../ink/ink6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8" name="Sous-titre 2">
            <a:extLst>
              <a:ext uri="{FF2B5EF4-FFF2-40B4-BE49-F238E27FC236}">
                <a16:creationId xmlns:a16="http://schemas.microsoft.com/office/drawing/2014/main" id="{43888027-0150-2DBE-F4A0-BECA60A4B892}"/>
              </a:ext>
            </a:extLst>
          </p:cNvPr>
          <p:cNvSpPr txBox="1">
            <a:spLocks/>
          </p:cNvSpPr>
          <p:nvPr/>
        </p:nvSpPr>
        <p:spPr>
          <a:xfrm>
            <a:off x="1327354" y="93048"/>
            <a:ext cx="9690121" cy="618818"/>
          </a:xfrm>
          <a:prstGeom prst="rect">
            <a:avLst/>
          </a:prstGeom>
          <a:solidFill>
            <a:schemeClr val="accent1"/>
          </a:solidFill>
          <a:effectLst>
            <a:innerShdw blurRad="63500" dist="50800">
              <a:prstClr val="black">
                <a:alpha val="50000"/>
              </a:prstClr>
            </a:innerShdw>
          </a:effectLst>
        </p:spPr>
        <p:txBody>
          <a:bodyPr vert="horz" lIns="91440" tIns="45720" rIns="91440" bIns="45720" rtlCol="0">
            <a:normAutofit fontScale="85000" lnSpcReduction="100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r>
              <a:rPr lang="fr-FR" sz="2800" b="1" i="0" dirty="0">
                <a:solidFill>
                  <a:srgbClr val="271A38"/>
                </a:solidFill>
                <a:effectLst/>
                <a:highlight>
                  <a:srgbClr val="FFFFFF"/>
                </a:highlight>
                <a:latin typeface="+mj-lt"/>
              </a:rPr>
              <a:t>Générez du trafic sur le site d’un hôtel prestigieux: L’hôtel du Louvre Paris</a:t>
            </a:r>
          </a:p>
        </p:txBody>
      </p:sp>
      <p:sp>
        <p:nvSpPr>
          <p:cNvPr id="11" name="Sous-titre 2"/>
          <p:cNvSpPr txBox="1">
            <a:spLocks/>
          </p:cNvSpPr>
          <p:nvPr/>
        </p:nvSpPr>
        <p:spPr>
          <a:xfrm>
            <a:off x="2113939" y="5992432"/>
            <a:ext cx="8386916" cy="735783"/>
          </a:xfrm>
          <a:prstGeom prst="rect">
            <a:avLst/>
          </a:prstGeom>
          <a:noFill/>
        </p:spPr>
        <p:txBody>
          <a:bodyPr vert="horz" lIns="91440" tIns="45720" rIns="91440" bIns="45720" rtlCol="0">
            <a:normAutofit fontScale="85000" lnSpcReduction="200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fr-FR" sz="2800" b="1" dirty="0">
                <a:solidFill>
                  <a:schemeClr val="bg1"/>
                </a:solidFill>
                <a:latin typeface="+mj-lt"/>
              </a:rPr>
              <a:t>BAKOUBOULA DIDE : Chargé de Marketing et Communication</a:t>
            </a:r>
          </a:p>
          <a:p>
            <a:endParaRPr lang="fr-FR" sz="1600" b="1" dirty="0">
              <a:solidFill>
                <a:schemeClr val="bg1"/>
              </a:solidFill>
              <a:latin typeface="+mj-lt"/>
            </a:endParaRPr>
          </a:p>
        </p:txBody>
      </p:sp>
      <p:pic>
        <p:nvPicPr>
          <p:cNvPr id="2" name="Image 1">
            <a:extLst>
              <a:ext uri="{FF2B5EF4-FFF2-40B4-BE49-F238E27FC236}">
                <a16:creationId xmlns:a16="http://schemas.microsoft.com/office/drawing/2014/main" id="{ACA12113-FC77-C701-687A-F9FA25D03A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2052" y="974089"/>
            <a:ext cx="8834827" cy="4969313"/>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pPr rtl="0"/>
            <a:r>
              <a:rPr lang="fr-FR" dirty="0">
                <a:latin typeface="Segoe UI Light" panose="020B0502040204020203" pitchFamily="34" charset="0"/>
                <a:cs typeface="Segoe UI Light" panose="020B0502040204020203" pitchFamily="34" charset="0"/>
              </a:rPr>
              <a:t>SOMMAIRE</a:t>
            </a:r>
          </a:p>
        </p:txBody>
      </p:sp>
      <p:sp>
        <p:nvSpPr>
          <p:cNvPr id="25" name="Espace réservé du contenu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fr-FR" sz="2000" b="1" dirty="0">
                <a:latin typeface="Segoe UI" panose="020B0502040204020203" pitchFamily="34" charset="0"/>
                <a:cs typeface="Segoe UI" panose="020B0502040204020203" pitchFamily="34" charset="0"/>
              </a:rPr>
              <a:t>I-PLAN MARKETING</a:t>
            </a:r>
          </a:p>
        </p:txBody>
      </p:sp>
      <p:grpSp>
        <p:nvGrpSpPr>
          <p:cNvPr id="18" name="Groupe 17" descr="Petit cercle contenant le chiffre 1 pour indiquer la première étape"/>
          <p:cNvGrpSpPr/>
          <p:nvPr/>
        </p:nvGrpSpPr>
        <p:grpSpPr bwMode="blackWhite">
          <a:xfrm>
            <a:off x="531552" y="1917997"/>
            <a:ext cx="558179" cy="409838"/>
            <a:chOff x="6953426" y="711274"/>
            <a:chExt cx="558179" cy="409838"/>
          </a:xfrm>
          <a:solidFill>
            <a:schemeClr val="accent1"/>
          </a:solidFill>
        </p:grpSpPr>
        <p:sp>
          <p:nvSpPr>
            <p:cNvPr id="19" name="Ovale 18" descr="Petit cercle"/>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0" name="Zone de texte 19" descr="Chiffre 1"/>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a:t>
              </a:r>
            </a:p>
          </p:txBody>
        </p:sp>
      </p:grpSp>
      <p:sp>
        <p:nvSpPr>
          <p:cNvPr id="21" name="Espace réservé du contenu 17"/>
          <p:cNvSpPr txBox="1">
            <a:spLocks/>
          </p:cNvSpPr>
          <p:nvPr/>
        </p:nvSpPr>
        <p:spPr>
          <a:xfrm>
            <a:off x="1056513" y="1958189"/>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dirty="0">
                <a:solidFill>
                  <a:prstClr val="black">
                    <a:lumMod val="75000"/>
                    <a:lumOff val="25000"/>
                  </a:prstClr>
                </a:solidFill>
                <a:cs typeface="Segoe UI" panose="020B0502040204020203" pitchFamily="34" charset="0"/>
              </a:rPr>
              <a:t>Introduction : </a:t>
            </a:r>
            <a:r>
              <a:rPr lang="fr-FR" sz="1600" b="1" dirty="0">
                <a:solidFill>
                  <a:schemeClr val="accent1"/>
                </a:solidFill>
                <a:cs typeface="Segoe UI" panose="020B0502040204020203" pitchFamily="34" charset="0"/>
              </a:rPr>
              <a:t>Le marché de </a:t>
            </a:r>
            <a:r>
              <a:rPr lang="fr-FR" sz="1600" b="1" dirty="0">
                <a:solidFill>
                  <a:schemeClr val="accent1"/>
                </a:solidFill>
                <a:effectLst/>
                <a:ea typeface="Calibri" panose="020F0502020204030204" pitchFamily="34" charset="0"/>
                <a:cs typeface="Times New Roman" panose="02020603050405020304" pitchFamily="18" charset="0"/>
              </a:rPr>
              <a:t>l’hôtellerie </a:t>
            </a:r>
            <a:r>
              <a:rPr lang="fr-FR" sz="1600" b="1" dirty="0">
                <a:solidFill>
                  <a:schemeClr val="accent1"/>
                </a:solidFill>
                <a:cs typeface="Segoe UI" panose="020B0502040204020203" pitchFamily="34" charset="0"/>
              </a:rPr>
              <a:t>et son contexte</a:t>
            </a:r>
            <a:endParaRPr lang="fr-FR" sz="1600" b="1" dirty="0">
              <a:solidFill>
                <a:schemeClr val="accent1"/>
              </a:solidFill>
              <a:cs typeface="Segoe UI"/>
            </a:endParaRPr>
          </a:p>
        </p:txBody>
      </p:sp>
      <p:grpSp>
        <p:nvGrpSpPr>
          <p:cNvPr id="33" name="Groupe 32" descr="Petit cercle contenant le chiffre 2 pour indiquer la deuxième étape"/>
          <p:cNvGrpSpPr/>
          <p:nvPr/>
        </p:nvGrpSpPr>
        <p:grpSpPr bwMode="blackWhite">
          <a:xfrm>
            <a:off x="531552" y="2517547"/>
            <a:ext cx="558179" cy="409838"/>
            <a:chOff x="6953426" y="711274"/>
            <a:chExt cx="558179" cy="409838"/>
          </a:xfrm>
          <a:solidFill>
            <a:schemeClr val="accent1"/>
          </a:solidFill>
        </p:grpSpPr>
        <p:sp>
          <p:nvSpPr>
            <p:cNvPr id="34" name="Ovale 33" descr="Petit cercle"/>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5" name="Zone de texte 34" descr="Chiffre 2"/>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grpSp>
        <p:nvGrpSpPr>
          <p:cNvPr id="22" name="Groupe 21" descr="Petit cercle contenant le chiffre 3 pour indiquer la troisième étape"/>
          <p:cNvGrpSpPr/>
          <p:nvPr/>
        </p:nvGrpSpPr>
        <p:grpSpPr bwMode="blackWhite">
          <a:xfrm>
            <a:off x="531552" y="3775483"/>
            <a:ext cx="558179" cy="409838"/>
            <a:chOff x="6953426" y="711274"/>
            <a:chExt cx="558179" cy="409838"/>
          </a:xfrm>
          <a:solidFill>
            <a:schemeClr val="accent1"/>
          </a:solidFill>
        </p:grpSpPr>
        <p:sp>
          <p:nvSpPr>
            <p:cNvPr id="24" name="Ovale 23" descr="Petit cercle"/>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0" name="Zone de texte 29" descr="Chiffre 3"/>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grpSp>
        <p:nvGrpSpPr>
          <p:cNvPr id="2" name="Groupe 1" descr="Petit cercle contenant le chiffre 1 pour indiquer la première étape">
            <a:extLst>
              <a:ext uri="{FF2B5EF4-FFF2-40B4-BE49-F238E27FC236}">
                <a16:creationId xmlns:a16="http://schemas.microsoft.com/office/drawing/2014/main" id="{AB50149A-15F7-836F-629B-CC704C32838F}"/>
              </a:ext>
            </a:extLst>
          </p:cNvPr>
          <p:cNvGrpSpPr/>
          <p:nvPr/>
        </p:nvGrpSpPr>
        <p:grpSpPr bwMode="blackWhite">
          <a:xfrm>
            <a:off x="6414192" y="1938317"/>
            <a:ext cx="558179" cy="409838"/>
            <a:chOff x="6953426" y="711274"/>
            <a:chExt cx="558179" cy="409838"/>
          </a:xfrm>
          <a:solidFill>
            <a:schemeClr val="accent1"/>
          </a:solidFill>
        </p:grpSpPr>
        <p:sp>
          <p:nvSpPr>
            <p:cNvPr id="3" name="Ovale 18" descr="Petit cercle">
              <a:extLst>
                <a:ext uri="{FF2B5EF4-FFF2-40B4-BE49-F238E27FC236}">
                  <a16:creationId xmlns:a16="http://schemas.microsoft.com/office/drawing/2014/main" id="{45AAA2A7-28B8-CC55-569C-946DE5DB03BD}"/>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5" name="Zone de texte 19" descr="Chiffre 1">
              <a:extLst>
                <a:ext uri="{FF2B5EF4-FFF2-40B4-BE49-F238E27FC236}">
                  <a16:creationId xmlns:a16="http://schemas.microsoft.com/office/drawing/2014/main" id="{E838E211-2970-24DE-1383-11BC6E48A556}"/>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a:t>
              </a:r>
            </a:p>
          </p:txBody>
        </p:sp>
      </p:grpSp>
      <p:grpSp>
        <p:nvGrpSpPr>
          <p:cNvPr id="7" name="Groupe 6" descr="Petit cercle contenant le chiffre 2 pour indiquer la deuxième étape">
            <a:extLst>
              <a:ext uri="{FF2B5EF4-FFF2-40B4-BE49-F238E27FC236}">
                <a16:creationId xmlns:a16="http://schemas.microsoft.com/office/drawing/2014/main" id="{5C266526-8711-1B99-3EAB-5A17B7A2ED57}"/>
              </a:ext>
            </a:extLst>
          </p:cNvPr>
          <p:cNvGrpSpPr/>
          <p:nvPr/>
        </p:nvGrpSpPr>
        <p:grpSpPr bwMode="blackWhite">
          <a:xfrm>
            <a:off x="6414192" y="2519777"/>
            <a:ext cx="558179" cy="409838"/>
            <a:chOff x="6953426" y="711274"/>
            <a:chExt cx="558179" cy="409838"/>
          </a:xfrm>
          <a:solidFill>
            <a:schemeClr val="accent1"/>
          </a:solidFill>
        </p:grpSpPr>
        <p:sp>
          <p:nvSpPr>
            <p:cNvPr id="8" name="Ovale 33" descr="Petit cercle">
              <a:extLst>
                <a:ext uri="{FF2B5EF4-FFF2-40B4-BE49-F238E27FC236}">
                  <a16:creationId xmlns:a16="http://schemas.microsoft.com/office/drawing/2014/main" id="{2E5B96D3-F589-971A-F7E6-B04A1D36DB08}"/>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9" name="Zone de texte 34" descr="Chiffre 2">
              <a:extLst>
                <a:ext uri="{FF2B5EF4-FFF2-40B4-BE49-F238E27FC236}">
                  <a16:creationId xmlns:a16="http://schemas.microsoft.com/office/drawing/2014/main" id="{2DF1927F-8FBA-5C6B-5649-EFC961FBCB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grpSp>
        <p:nvGrpSpPr>
          <p:cNvPr id="11" name="Groupe 10" descr="Petit cercle contenant le chiffre 3 pour indiquer la troisième étape">
            <a:extLst>
              <a:ext uri="{FF2B5EF4-FFF2-40B4-BE49-F238E27FC236}">
                <a16:creationId xmlns:a16="http://schemas.microsoft.com/office/drawing/2014/main" id="{24A67E8D-B03F-8ACA-F6E3-8DB72D092280}"/>
              </a:ext>
            </a:extLst>
          </p:cNvPr>
          <p:cNvGrpSpPr/>
          <p:nvPr/>
        </p:nvGrpSpPr>
        <p:grpSpPr bwMode="blackWhite">
          <a:xfrm>
            <a:off x="6414192" y="3094763"/>
            <a:ext cx="558179" cy="409838"/>
            <a:chOff x="6953426" y="711274"/>
            <a:chExt cx="558179" cy="409838"/>
          </a:xfrm>
          <a:solidFill>
            <a:schemeClr val="accent1"/>
          </a:solidFill>
        </p:grpSpPr>
        <p:sp>
          <p:nvSpPr>
            <p:cNvPr id="12" name="Ovale 23" descr="Petit cercle">
              <a:extLst>
                <a:ext uri="{FF2B5EF4-FFF2-40B4-BE49-F238E27FC236}">
                  <a16:creationId xmlns:a16="http://schemas.microsoft.com/office/drawing/2014/main" id="{79EF9E97-C6DC-DDF7-9702-BE32BD538F6E}"/>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3" name="Zone de texte 29" descr="Chiffre 3">
              <a:extLst>
                <a:ext uri="{FF2B5EF4-FFF2-40B4-BE49-F238E27FC236}">
                  <a16:creationId xmlns:a16="http://schemas.microsoft.com/office/drawing/2014/main" id="{AB912350-275B-588B-CCDA-D4B2905C61C5}"/>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a:t>
              </a:r>
            </a:p>
          </p:txBody>
        </p:sp>
      </p:grpSp>
      <p:grpSp>
        <p:nvGrpSpPr>
          <p:cNvPr id="15" name="Groupe 14" descr="Petit cercle contenant le chiffre 4 pour indiquer la quatrième étape">
            <a:extLst>
              <a:ext uri="{FF2B5EF4-FFF2-40B4-BE49-F238E27FC236}">
                <a16:creationId xmlns:a16="http://schemas.microsoft.com/office/drawing/2014/main" id="{123E3EAA-327E-84A4-2C00-03F88F9D1C49}"/>
              </a:ext>
            </a:extLst>
          </p:cNvPr>
          <p:cNvGrpSpPr/>
          <p:nvPr/>
        </p:nvGrpSpPr>
        <p:grpSpPr bwMode="blackWhite">
          <a:xfrm>
            <a:off x="6414192" y="3719043"/>
            <a:ext cx="558179" cy="409838"/>
            <a:chOff x="6953426" y="711274"/>
            <a:chExt cx="558179" cy="409838"/>
          </a:xfrm>
          <a:solidFill>
            <a:schemeClr val="accent1"/>
          </a:solidFill>
        </p:grpSpPr>
        <p:sp>
          <p:nvSpPr>
            <p:cNvPr id="16" name="Ovale 37" descr="Petit cercle">
              <a:extLst>
                <a:ext uri="{FF2B5EF4-FFF2-40B4-BE49-F238E27FC236}">
                  <a16:creationId xmlns:a16="http://schemas.microsoft.com/office/drawing/2014/main" id="{D16B057C-8885-0DE6-263C-C2C5DAAF08D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7" name="Zone de texte 38" descr="Chiffre 4">
              <a:extLst>
                <a:ext uri="{FF2B5EF4-FFF2-40B4-BE49-F238E27FC236}">
                  <a16:creationId xmlns:a16="http://schemas.microsoft.com/office/drawing/2014/main" id="{CC280F1A-0BCC-2C89-CE16-F408CC048358}"/>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a:solidFill>
                    <a:schemeClr val="bg1"/>
                  </a:solidFill>
                  <a:latin typeface="Segoe UI Semibold" panose="020B0702040204020203" pitchFamily="34" charset="0"/>
                  <a:cs typeface="Segoe UI Semibold" panose="020B0702040204020203" pitchFamily="34" charset="0"/>
                </a:rPr>
                <a:t>4</a:t>
              </a:r>
            </a:p>
          </p:txBody>
        </p:sp>
      </p:grpSp>
      <p:sp>
        <p:nvSpPr>
          <p:cNvPr id="26" name="Espace réservé du contenu 17">
            <a:extLst>
              <a:ext uri="{FF2B5EF4-FFF2-40B4-BE49-F238E27FC236}">
                <a16:creationId xmlns:a16="http://schemas.microsoft.com/office/drawing/2014/main" id="{4AB458CA-AAC9-3512-73B0-17BBB8E22E60}"/>
              </a:ext>
            </a:extLst>
          </p:cNvPr>
          <p:cNvSpPr txBox="1">
            <a:spLocks/>
          </p:cNvSpPr>
          <p:nvPr/>
        </p:nvSpPr>
        <p:spPr>
          <a:xfrm>
            <a:off x="6799103" y="1455491"/>
            <a:ext cx="4143217" cy="66498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fr-FR" sz="2000" b="1" dirty="0">
                <a:latin typeface="Segoe UI" panose="020B0502040204020203" pitchFamily="34" charset="0"/>
                <a:cs typeface="Segoe UI" panose="020B0502040204020203" pitchFamily="34" charset="0"/>
              </a:rPr>
              <a:t>II-PLAN D’ACTION</a:t>
            </a:r>
          </a:p>
        </p:txBody>
      </p:sp>
      <p:sp>
        <p:nvSpPr>
          <p:cNvPr id="27" name="Espace réservé du contenu 17">
            <a:extLst>
              <a:ext uri="{FF2B5EF4-FFF2-40B4-BE49-F238E27FC236}">
                <a16:creationId xmlns:a16="http://schemas.microsoft.com/office/drawing/2014/main" id="{D309250E-D9E1-9789-7207-4D02D6A82506}"/>
              </a:ext>
            </a:extLst>
          </p:cNvPr>
          <p:cNvSpPr txBox="1">
            <a:spLocks/>
          </p:cNvSpPr>
          <p:nvPr/>
        </p:nvSpPr>
        <p:spPr>
          <a:xfrm>
            <a:off x="1061433" y="2544395"/>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dirty="0">
                <a:solidFill>
                  <a:prstClr val="black">
                    <a:lumMod val="75000"/>
                    <a:lumOff val="25000"/>
                  </a:prstClr>
                </a:solidFill>
                <a:latin typeface="Segoe UI" panose="020B0502040204020203" pitchFamily="34" charset="0"/>
                <a:cs typeface="Segoe UI" panose="020B0502040204020203" pitchFamily="34" charset="0"/>
              </a:rPr>
              <a:t>Les </a:t>
            </a:r>
            <a:r>
              <a:rPr lang="fr-FR" sz="1600" b="1" dirty="0">
                <a:solidFill>
                  <a:schemeClr val="accent1"/>
                </a:solidFill>
                <a:latin typeface="Segoe UI" panose="020B0502040204020203" pitchFamily="34" charset="0"/>
                <a:cs typeface="Segoe UI" panose="020B0502040204020203" pitchFamily="34" charset="0"/>
              </a:rPr>
              <a:t>objectifs SMART et KPI</a:t>
            </a:r>
            <a:endParaRPr lang="fr-FR" sz="1600" b="1" dirty="0">
              <a:solidFill>
                <a:schemeClr val="accent1"/>
              </a:solidFill>
              <a:cs typeface="Segoe UI"/>
            </a:endParaRPr>
          </a:p>
        </p:txBody>
      </p:sp>
      <p:grpSp>
        <p:nvGrpSpPr>
          <p:cNvPr id="28" name="Groupe 27" descr="Petit cercle contenant le chiffre 2 pour indiquer la deuxième étape">
            <a:extLst>
              <a:ext uri="{FF2B5EF4-FFF2-40B4-BE49-F238E27FC236}">
                <a16:creationId xmlns:a16="http://schemas.microsoft.com/office/drawing/2014/main" id="{4A712971-18F0-5B3C-E029-4D4CDDD78C71}"/>
              </a:ext>
            </a:extLst>
          </p:cNvPr>
          <p:cNvGrpSpPr/>
          <p:nvPr/>
        </p:nvGrpSpPr>
        <p:grpSpPr bwMode="blackWhite">
          <a:xfrm>
            <a:off x="525260" y="3116725"/>
            <a:ext cx="558179" cy="409838"/>
            <a:chOff x="6953426" y="711274"/>
            <a:chExt cx="558179" cy="409838"/>
          </a:xfrm>
          <a:solidFill>
            <a:schemeClr val="accent1"/>
          </a:solidFill>
        </p:grpSpPr>
        <p:sp>
          <p:nvSpPr>
            <p:cNvPr id="31" name="Ovale 33" descr="Petit cercle">
              <a:extLst>
                <a:ext uri="{FF2B5EF4-FFF2-40B4-BE49-F238E27FC236}">
                  <a16:creationId xmlns:a16="http://schemas.microsoft.com/office/drawing/2014/main" id="{7AF97031-CBE3-F3DC-8FFA-F201142B9E88}"/>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41" name="Zone de texte 34" descr="Chiffre 2">
              <a:extLst>
                <a:ext uri="{FF2B5EF4-FFF2-40B4-BE49-F238E27FC236}">
                  <a16:creationId xmlns:a16="http://schemas.microsoft.com/office/drawing/2014/main" id="{D9463BAF-EC86-6983-6FC5-4FD5F5664135}"/>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a:t>
              </a:r>
            </a:p>
          </p:txBody>
        </p:sp>
      </p:grpSp>
      <p:sp>
        <p:nvSpPr>
          <p:cNvPr id="42" name="Espace réservé du contenu 17">
            <a:extLst>
              <a:ext uri="{FF2B5EF4-FFF2-40B4-BE49-F238E27FC236}">
                <a16:creationId xmlns:a16="http://schemas.microsoft.com/office/drawing/2014/main" id="{FEC8AA35-E26D-EAE6-E5D4-F6C44CCE3831}"/>
              </a:ext>
            </a:extLst>
          </p:cNvPr>
          <p:cNvSpPr txBox="1">
            <a:spLocks/>
          </p:cNvSpPr>
          <p:nvPr/>
        </p:nvSpPr>
        <p:spPr>
          <a:xfrm>
            <a:off x="1061433" y="3135707"/>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dirty="0">
                <a:solidFill>
                  <a:prstClr val="black">
                    <a:lumMod val="75000"/>
                    <a:lumOff val="25000"/>
                  </a:prstClr>
                </a:solidFill>
                <a:cs typeface="Segoe UI" panose="020B0502040204020203" pitchFamily="34" charset="0"/>
              </a:rPr>
              <a:t>Le </a:t>
            </a:r>
            <a:r>
              <a:rPr lang="fr-FR" sz="1600" b="1" dirty="0">
                <a:solidFill>
                  <a:schemeClr val="accent1"/>
                </a:solidFill>
                <a:cs typeface="Segoe UI Semibold" panose="020B0702040204020203" pitchFamily="34" charset="0"/>
              </a:rPr>
              <a:t>benchmark des concurrents</a:t>
            </a:r>
            <a:endParaRPr lang="fr-FR" sz="1600" b="1" dirty="0">
              <a:solidFill>
                <a:schemeClr val="accent1"/>
              </a:solidFill>
              <a:cs typeface="Segoe UI"/>
            </a:endParaRPr>
          </a:p>
        </p:txBody>
      </p:sp>
      <p:sp>
        <p:nvSpPr>
          <p:cNvPr id="43" name="Espace réservé du contenu 17">
            <a:extLst>
              <a:ext uri="{FF2B5EF4-FFF2-40B4-BE49-F238E27FC236}">
                <a16:creationId xmlns:a16="http://schemas.microsoft.com/office/drawing/2014/main" id="{56435F2F-BEA1-45F3-840D-40E452DD73BF}"/>
              </a:ext>
            </a:extLst>
          </p:cNvPr>
          <p:cNvSpPr txBox="1">
            <a:spLocks/>
          </p:cNvSpPr>
          <p:nvPr/>
        </p:nvSpPr>
        <p:spPr>
          <a:xfrm>
            <a:off x="1067529" y="3818459"/>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dirty="0">
                <a:solidFill>
                  <a:prstClr val="black">
                    <a:lumMod val="75000"/>
                    <a:lumOff val="25000"/>
                  </a:prstClr>
                </a:solidFill>
                <a:cs typeface="Segoe UI" panose="020B0502040204020203" pitchFamily="34" charset="0"/>
              </a:rPr>
              <a:t>Le </a:t>
            </a:r>
            <a:r>
              <a:rPr lang="fr-FR" sz="1600" b="1" dirty="0">
                <a:solidFill>
                  <a:schemeClr val="accent1"/>
                </a:solidFill>
                <a:cs typeface="Segoe UI Semibold" panose="020B0702040204020203" pitchFamily="34" charset="0"/>
              </a:rPr>
              <a:t>SWOT</a:t>
            </a:r>
            <a:endParaRPr lang="fr-FR" sz="1600" b="1" dirty="0">
              <a:solidFill>
                <a:schemeClr val="accent1"/>
              </a:solidFill>
              <a:cs typeface="Segoe UI"/>
            </a:endParaRPr>
          </a:p>
        </p:txBody>
      </p:sp>
      <p:grpSp>
        <p:nvGrpSpPr>
          <p:cNvPr id="44" name="Groupe 43" descr="Petit cercle contenant le chiffre 4 pour indiquer la quatrième étape">
            <a:extLst>
              <a:ext uri="{FF2B5EF4-FFF2-40B4-BE49-F238E27FC236}">
                <a16:creationId xmlns:a16="http://schemas.microsoft.com/office/drawing/2014/main" id="{C82D8F38-D41B-88DF-EC8D-EA4CFCEBD397}"/>
              </a:ext>
            </a:extLst>
          </p:cNvPr>
          <p:cNvGrpSpPr/>
          <p:nvPr/>
        </p:nvGrpSpPr>
        <p:grpSpPr bwMode="blackWhite">
          <a:xfrm>
            <a:off x="531552" y="4405859"/>
            <a:ext cx="558179" cy="409838"/>
            <a:chOff x="6953426" y="711274"/>
            <a:chExt cx="558179" cy="409838"/>
          </a:xfrm>
          <a:solidFill>
            <a:schemeClr val="accent1"/>
          </a:solidFill>
        </p:grpSpPr>
        <p:sp>
          <p:nvSpPr>
            <p:cNvPr id="45" name="Ovale 37" descr="Petit cercle">
              <a:extLst>
                <a:ext uri="{FF2B5EF4-FFF2-40B4-BE49-F238E27FC236}">
                  <a16:creationId xmlns:a16="http://schemas.microsoft.com/office/drawing/2014/main" id="{9BF52D76-E69F-4068-03AE-52E65B5D1A08}"/>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46" name="Zone de texte 38" descr="Chiffre 4">
              <a:extLst>
                <a:ext uri="{FF2B5EF4-FFF2-40B4-BE49-F238E27FC236}">
                  <a16:creationId xmlns:a16="http://schemas.microsoft.com/office/drawing/2014/main" id="{BCB767A1-12DD-B23C-C7CA-35BEA6C0C2DA}"/>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a:t>
              </a:r>
            </a:p>
          </p:txBody>
        </p:sp>
      </p:grpSp>
      <p:sp>
        <p:nvSpPr>
          <p:cNvPr id="47" name="Espace réservé du contenu 17">
            <a:extLst>
              <a:ext uri="{FF2B5EF4-FFF2-40B4-BE49-F238E27FC236}">
                <a16:creationId xmlns:a16="http://schemas.microsoft.com/office/drawing/2014/main" id="{28079626-C602-BFA4-CACA-6EB48A32ADB3}"/>
              </a:ext>
            </a:extLst>
          </p:cNvPr>
          <p:cNvSpPr txBox="1">
            <a:spLocks/>
          </p:cNvSpPr>
          <p:nvPr/>
        </p:nvSpPr>
        <p:spPr>
          <a:xfrm>
            <a:off x="1073625" y="4446347"/>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dirty="0">
                <a:solidFill>
                  <a:prstClr val="black">
                    <a:lumMod val="75000"/>
                    <a:lumOff val="25000"/>
                  </a:prstClr>
                </a:solidFill>
                <a:latin typeface="Segoe UI" panose="020B0502040204020203" pitchFamily="34" charset="0"/>
                <a:cs typeface="Segoe UI" panose="020B0502040204020203" pitchFamily="34" charset="0"/>
              </a:rPr>
              <a:t>La </a:t>
            </a:r>
            <a:r>
              <a:rPr lang="fr-FR" sz="1600" b="1" dirty="0">
                <a:solidFill>
                  <a:schemeClr val="accent1"/>
                </a:solidFill>
                <a:cs typeface="Segoe UI Semibold" panose="020B0702040204020203" pitchFamily="34" charset="0"/>
              </a:rPr>
              <a:t>segmentation des cibles</a:t>
            </a:r>
            <a:endParaRPr lang="fr-FR" sz="1600" b="1" dirty="0">
              <a:solidFill>
                <a:schemeClr val="accent1"/>
              </a:solidFill>
              <a:cs typeface="Segoe UI"/>
            </a:endParaRPr>
          </a:p>
        </p:txBody>
      </p:sp>
      <p:sp>
        <p:nvSpPr>
          <p:cNvPr id="49" name="Espace réservé du contenu 17">
            <a:extLst>
              <a:ext uri="{FF2B5EF4-FFF2-40B4-BE49-F238E27FC236}">
                <a16:creationId xmlns:a16="http://schemas.microsoft.com/office/drawing/2014/main" id="{1B5C7A64-50D2-7949-9487-3F1A902BFF05}"/>
              </a:ext>
            </a:extLst>
          </p:cNvPr>
          <p:cNvSpPr txBox="1">
            <a:spLocks/>
          </p:cNvSpPr>
          <p:nvPr/>
        </p:nvSpPr>
        <p:spPr>
          <a:xfrm>
            <a:off x="6939153" y="1958189"/>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b="1" dirty="0">
                <a:solidFill>
                  <a:schemeClr val="accent1"/>
                </a:solidFill>
                <a:cs typeface="Segoe UI Semibold" panose="020B0702040204020203" pitchFamily="34" charset="0"/>
              </a:rPr>
              <a:t>Fidélisation</a:t>
            </a:r>
            <a:endParaRPr lang="fr-FR" sz="1600" b="1" dirty="0">
              <a:solidFill>
                <a:schemeClr val="accent1"/>
              </a:solidFill>
              <a:cs typeface="Segoe UI"/>
            </a:endParaRPr>
          </a:p>
        </p:txBody>
      </p:sp>
      <p:sp>
        <p:nvSpPr>
          <p:cNvPr id="50" name="Espace réservé du contenu 17">
            <a:extLst>
              <a:ext uri="{FF2B5EF4-FFF2-40B4-BE49-F238E27FC236}">
                <a16:creationId xmlns:a16="http://schemas.microsoft.com/office/drawing/2014/main" id="{3643129D-C037-9163-12A9-29357D6173ED}"/>
              </a:ext>
            </a:extLst>
          </p:cNvPr>
          <p:cNvSpPr txBox="1">
            <a:spLocks/>
          </p:cNvSpPr>
          <p:nvPr/>
        </p:nvSpPr>
        <p:spPr>
          <a:xfrm>
            <a:off x="6956265" y="2544395"/>
            <a:ext cx="2919255"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b="1" dirty="0">
                <a:solidFill>
                  <a:schemeClr val="accent1"/>
                </a:solidFill>
                <a:cs typeface="Segoe UI Semibold" panose="020B0702040204020203" pitchFamily="34" charset="0"/>
              </a:rPr>
              <a:t>Acquisition</a:t>
            </a:r>
            <a:endParaRPr lang="fr-FR" sz="1600" b="1" dirty="0">
              <a:solidFill>
                <a:schemeClr val="accent1"/>
              </a:solidFill>
              <a:cs typeface="Segoe UI"/>
            </a:endParaRPr>
          </a:p>
        </p:txBody>
      </p:sp>
      <p:sp>
        <p:nvSpPr>
          <p:cNvPr id="51" name="Espace réservé du contenu 17">
            <a:extLst>
              <a:ext uri="{FF2B5EF4-FFF2-40B4-BE49-F238E27FC236}">
                <a16:creationId xmlns:a16="http://schemas.microsoft.com/office/drawing/2014/main" id="{F452A741-2328-6DA5-DE56-75B1C8613A3C}"/>
              </a:ext>
            </a:extLst>
          </p:cNvPr>
          <p:cNvSpPr txBox="1">
            <a:spLocks/>
          </p:cNvSpPr>
          <p:nvPr/>
        </p:nvSpPr>
        <p:spPr>
          <a:xfrm>
            <a:off x="6931881" y="3135707"/>
            <a:ext cx="365687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b="1" dirty="0">
                <a:solidFill>
                  <a:schemeClr val="accent1"/>
                </a:solidFill>
                <a:cs typeface="Segoe UI" panose="020B0502040204020203" pitchFamily="34" charset="0"/>
              </a:rPr>
              <a:t>Tableau de suivi des KPI</a:t>
            </a:r>
            <a:endParaRPr lang="fr-FR" sz="1600" b="1" dirty="0">
              <a:solidFill>
                <a:schemeClr val="accent1"/>
              </a:solidFill>
              <a:cs typeface="Segoe UI"/>
            </a:endParaRPr>
          </a:p>
        </p:txBody>
      </p:sp>
      <p:sp>
        <p:nvSpPr>
          <p:cNvPr id="52" name="Espace réservé du contenu 17">
            <a:extLst>
              <a:ext uri="{FF2B5EF4-FFF2-40B4-BE49-F238E27FC236}">
                <a16:creationId xmlns:a16="http://schemas.microsoft.com/office/drawing/2014/main" id="{8AD519E1-BB88-D260-2DD5-113A05559A59}"/>
              </a:ext>
            </a:extLst>
          </p:cNvPr>
          <p:cNvSpPr txBox="1">
            <a:spLocks/>
          </p:cNvSpPr>
          <p:nvPr/>
        </p:nvSpPr>
        <p:spPr>
          <a:xfrm>
            <a:off x="6940009" y="3787980"/>
            <a:ext cx="1330231" cy="40983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fr-FR" sz="1600" b="1" dirty="0">
                <a:solidFill>
                  <a:schemeClr val="accent1"/>
                </a:solidFill>
                <a:cs typeface="Segoe UI"/>
              </a:rPr>
              <a:t>Budget</a:t>
            </a:r>
          </a:p>
        </p:txBody>
      </p:sp>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Titre 7"/>
          <p:cNvSpPr>
            <a:spLocks noGrp="1"/>
          </p:cNvSpPr>
          <p:nvPr>
            <p:ph type="title"/>
          </p:nvPr>
        </p:nvSpPr>
        <p:spPr>
          <a:xfrm>
            <a:off x="521207" y="448056"/>
            <a:ext cx="8668513" cy="640080"/>
          </a:xfrm>
        </p:spPr>
        <p:txBody>
          <a:bodyPr rtlCol="0">
            <a:noAutofit/>
          </a:bodyPr>
          <a:lstStyle/>
          <a:p>
            <a:pPr marL="0" indent="0" rtl="0">
              <a:spcAft>
                <a:spcPts val="2000"/>
              </a:spcAft>
              <a:buNone/>
            </a:pPr>
            <a:r>
              <a:rPr lang="fr-FR" sz="2800" b="1" dirty="0">
                <a:latin typeface="Segoe UI" panose="020B0502040204020203" pitchFamily="34" charset="0"/>
                <a:cs typeface="Segoe UI" panose="020B0502040204020203" pitchFamily="34" charset="0"/>
              </a:rPr>
              <a:t>I-PLAN </a:t>
            </a:r>
            <a:r>
              <a:rPr lang="fr-FR" b="1" dirty="0">
                <a:latin typeface="Segoe UI" panose="020B0502040204020203" pitchFamily="34" charset="0"/>
                <a:cs typeface="Segoe UI" panose="020B0502040204020203" pitchFamily="34" charset="0"/>
              </a:rPr>
              <a:t>MARKETING</a:t>
            </a:r>
            <a:endParaRPr lang="fr-FR" sz="2800" b="1" dirty="0">
              <a:latin typeface="Segoe UI" panose="020B0502040204020203" pitchFamily="34" charset="0"/>
              <a:cs typeface="Segoe UI" panose="020B0502040204020203" pitchFamily="34" charset="0"/>
            </a:endParaRPr>
          </a:p>
        </p:txBody>
      </p:sp>
      <p:pic>
        <p:nvPicPr>
          <p:cNvPr id="3" name="Image 2">
            <a:extLst>
              <a:ext uri="{FF2B5EF4-FFF2-40B4-BE49-F238E27FC236}">
                <a16:creationId xmlns:a16="http://schemas.microsoft.com/office/drawing/2014/main" id="{9B0349F4-6D9F-72CA-A914-28A3C0286D46}"/>
              </a:ext>
            </a:extLst>
          </p:cNvPr>
          <p:cNvPicPr>
            <a:picLocks noChangeAspect="1"/>
          </p:cNvPicPr>
          <p:nvPr/>
        </p:nvPicPr>
        <p:blipFill>
          <a:blip r:embed="rId3"/>
          <a:stretch>
            <a:fillRect/>
          </a:stretch>
        </p:blipFill>
        <p:spPr>
          <a:xfrm>
            <a:off x="2382152" y="1714191"/>
            <a:ext cx="6867121" cy="4248459"/>
          </a:xfrm>
          <a:prstGeom prst="rect">
            <a:avLst/>
          </a:prstGeom>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Titre 7"/>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Introduction : </a:t>
            </a:r>
            <a:r>
              <a:rPr lang="fr-FR" sz="2800" b="1" dirty="0">
                <a:solidFill>
                  <a:schemeClr val="accent1"/>
                </a:solidFill>
                <a:latin typeface="Segoe UI" panose="020B0502040204020203" pitchFamily="34" charset="0"/>
                <a:cs typeface="Segoe UI" panose="020B0502040204020203" pitchFamily="34" charset="0"/>
              </a:rPr>
              <a:t>Le marché de l’hôtellerie et son contexte </a:t>
            </a:r>
          </a:p>
        </p:txBody>
      </p:sp>
      <p:sp>
        <p:nvSpPr>
          <p:cNvPr id="38" name="Espace réservé du contenu 17"/>
          <p:cNvSpPr txBox="1">
            <a:spLocks/>
          </p:cNvSpPr>
          <p:nvPr/>
        </p:nvSpPr>
        <p:spPr>
          <a:xfrm>
            <a:off x="541610" y="1961042"/>
            <a:ext cx="6316390" cy="385698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A/ Le contexte</a:t>
            </a:r>
            <a:endParaRPr lang="fr-FR" b="1" dirty="0">
              <a:solidFill>
                <a:srgbClr val="F04C25"/>
              </a:solidFill>
              <a:ea typeface="Open Sans Light" panose="020B0306030504020204" pitchFamily="34" charset="0"/>
            </a:endParaRPr>
          </a:p>
          <a:p>
            <a:pPr algn="just">
              <a:lnSpc>
                <a:spcPct val="115000"/>
              </a:lnSpc>
              <a:spcAft>
                <a:spcPts val="800"/>
              </a:spcAft>
            </a:pPr>
            <a:r>
              <a:rPr lang="fr-FR" sz="1600" i="1" dirty="0">
                <a:solidFill>
                  <a:schemeClr val="tx1"/>
                </a:solidFill>
                <a:effectLst/>
                <a:ea typeface="Open Sans Light" panose="020B0306030504020204" pitchFamily="34" charset="0"/>
              </a:rPr>
              <a:t>Le marché de l’hôtellerie de luxe 5 étoiles à Paris est dynamique et compétitif, attirant une clientèle haut de gamme en quête d'expériences uniques.</a:t>
            </a:r>
          </a:p>
          <a:p>
            <a:pPr algn="just">
              <a:lnSpc>
                <a:spcPct val="115000"/>
              </a:lnSpc>
              <a:spcAft>
                <a:spcPts val="800"/>
              </a:spcAft>
            </a:pPr>
            <a:r>
              <a:rPr lang="fr-FR" sz="1600" b="1" i="1" dirty="0">
                <a:solidFill>
                  <a:schemeClr val="accent1"/>
                </a:solidFill>
                <a:effectLst/>
                <a:ea typeface="Open Sans Light" panose="020B0306030504020204" pitchFamily="34" charset="0"/>
              </a:rPr>
              <a:t>120 hôtels 5 </a:t>
            </a:r>
            <a:r>
              <a:rPr lang="fr-FR" sz="1600" b="1" i="1" dirty="0">
                <a:solidFill>
                  <a:schemeClr val="accent1"/>
                </a:solidFill>
                <a:ea typeface="Open Sans Light" panose="020B0306030504020204" pitchFamily="34" charset="0"/>
              </a:rPr>
              <a:t>é</a:t>
            </a:r>
            <a:r>
              <a:rPr lang="fr-FR" sz="1600" b="1" i="1" dirty="0">
                <a:solidFill>
                  <a:schemeClr val="accent1"/>
                </a:solidFill>
                <a:effectLst/>
                <a:ea typeface="Open Sans Light" panose="020B0306030504020204" pitchFamily="34" charset="0"/>
              </a:rPr>
              <a:t>toiles </a:t>
            </a:r>
            <a:r>
              <a:rPr lang="fr-FR" sz="1600" i="1" dirty="0">
                <a:solidFill>
                  <a:schemeClr val="tx1"/>
                </a:solidFill>
                <a:effectLst/>
                <a:ea typeface="Open Sans Light" panose="020B0306030504020204" pitchFamily="34" charset="0"/>
              </a:rPr>
              <a:t>à Paris.</a:t>
            </a:r>
          </a:p>
          <a:p>
            <a:pPr algn="just">
              <a:lnSpc>
                <a:spcPct val="115000"/>
              </a:lnSpc>
              <a:spcAft>
                <a:spcPts val="800"/>
              </a:spcAft>
            </a:pPr>
            <a:r>
              <a:rPr lang="fr-FR" sz="1600" b="1" i="1" dirty="0">
                <a:solidFill>
                  <a:schemeClr val="accent1"/>
                </a:solidFill>
                <a:effectLst/>
                <a:ea typeface="Open Sans Light" panose="020B0306030504020204" pitchFamily="34" charset="0"/>
              </a:rPr>
              <a:t>Taux d’occupation oscillant entre 60% et 80% </a:t>
            </a:r>
            <a:r>
              <a:rPr lang="fr-FR" sz="1600" i="1" dirty="0">
                <a:solidFill>
                  <a:schemeClr val="tx1"/>
                </a:solidFill>
                <a:effectLst/>
                <a:ea typeface="Open Sans Light" panose="020B0306030504020204" pitchFamily="34" charset="0"/>
              </a:rPr>
              <a:t>avec pic pendant les saisons touristiques.</a:t>
            </a:r>
          </a:p>
          <a:p>
            <a:pPr algn="just">
              <a:lnSpc>
                <a:spcPct val="115000"/>
              </a:lnSpc>
              <a:spcAft>
                <a:spcPts val="800"/>
              </a:spcAft>
            </a:pPr>
            <a:r>
              <a:rPr lang="fr-FR" sz="1600" b="1" i="1" dirty="0">
                <a:solidFill>
                  <a:schemeClr val="accent1"/>
                </a:solidFill>
                <a:ea typeface="Open Sans Light" panose="020B0306030504020204" pitchFamily="34" charset="0"/>
              </a:rPr>
              <a:t>Prix moyen d’une nuit compris entre 700 et 1200 euros.</a:t>
            </a:r>
          </a:p>
          <a:p>
            <a:pPr algn="just">
              <a:lnSpc>
                <a:spcPct val="115000"/>
              </a:lnSpc>
              <a:spcAft>
                <a:spcPts val="800"/>
              </a:spcAft>
            </a:pPr>
            <a:r>
              <a:rPr lang="fr-FR" sz="1600" b="1" i="1" dirty="0">
                <a:solidFill>
                  <a:schemeClr val="accent1"/>
                </a:solidFill>
                <a:effectLst/>
                <a:ea typeface="Calibri" panose="020F0502020204030204" pitchFamily="34" charset="0"/>
              </a:rPr>
              <a:t>Les touristes internationaux représentent environ 75%</a:t>
            </a:r>
            <a:r>
              <a:rPr lang="fr-FR" sz="1600" i="1" dirty="0">
                <a:solidFill>
                  <a:schemeClr val="tx1"/>
                </a:solidFill>
                <a:effectLst/>
                <a:ea typeface="Calibri" panose="020F0502020204030204" pitchFamily="34" charset="0"/>
              </a:rPr>
              <a:t> de la clientèle des hôtels de luxe.</a:t>
            </a:r>
          </a:p>
        </p:txBody>
      </p:sp>
      <p:grpSp>
        <p:nvGrpSpPr>
          <p:cNvPr id="2" name="Groupe 1" descr="Petit cercle contenant le chiffre 1 pour indiquer la première étape">
            <a:extLst>
              <a:ext uri="{FF2B5EF4-FFF2-40B4-BE49-F238E27FC236}">
                <a16:creationId xmlns:a16="http://schemas.microsoft.com/office/drawing/2014/main" id="{DEBBEE81-8F70-C6D9-054E-11974ABF3885}"/>
              </a:ext>
            </a:extLst>
          </p:cNvPr>
          <p:cNvGrpSpPr/>
          <p:nvPr/>
        </p:nvGrpSpPr>
        <p:grpSpPr bwMode="blackWhite">
          <a:xfrm>
            <a:off x="531552" y="620139"/>
            <a:ext cx="558179" cy="409838"/>
            <a:chOff x="6953426" y="711274"/>
            <a:chExt cx="558179" cy="409838"/>
          </a:xfrm>
          <a:solidFill>
            <a:schemeClr val="accent1"/>
          </a:solidFill>
        </p:grpSpPr>
        <p:sp>
          <p:nvSpPr>
            <p:cNvPr id="3" name="Ovale 18" descr="Petit cercle">
              <a:extLst>
                <a:ext uri="{FF2B5EF4-FFF2-40B4-BE49-F238E27FC236}">
                  <a16:creationId xmlns:a16="http://schemas.microsoft.com/office/drawing/2014/main" id="{F278C173-6B21-0192-D86E-CBDF41B9C12D}"/>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4" name="Zone de texte 19" descr="Chiffre 1">
              <a:extLst>
                <a:ext uri="{FF2B5EF4-FFF2-40B4-BE49-F238E27FC236}">
                  <a16:creationId xmlns:a16="http://schemas.microsoft.com/office/drawing/2014/main" id="{B7715628-699D-A9FE-6BEF-D5BEABF98DD7}"/>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a:t>
              </a:r>
            </a:p>
          </p:txBody>
        </p:sp>
      </p:grpSp>
      <p:pic>
        <p:nvPicPr>
          <p:cNvPr id="7" name="Image 6">
            <a:extLst>
              <a:ext uri="{FF2B5EF4-FFF2-40B4-BE49-F238E27FC236}">
                <a16:creationId xmlns:a16="http://schemas.microsoft.com/office/drawing/2014/main" id="{B312666D-2BAD-A7EF-75F4-C621F181B9E4}"/>
              </a:ext>
            </a:extLst>
          </p:cNvPr>
          <p:cNvPicPr>
            <a:picLocks noChangeAspect="1"/>
          </p:cNvPicPr>
          <p:nvPr/>
        </p:nvPicPr>
        <p:blipFill>
          <a:blip r:embed="rId3"/>
          <a:stretch>
            <a:fillRect/>
          </a:stretch>
        </p:blipFill>
        <p:spPr>
          <a:xfrm>
            <a:off x="7048500" y="1551501"/>
            <a:ext cx="4581525" cy="4581525"/>
          </a:xfrm>
          <a:prstGeom prst="rect">
            <a:avLst/>
          </a:prstGeom>
        </p:spPr>
      </p:pic>
    </p:spTree>
    <p:extLst>
      <p:ext uri="{BB962C8B-B14F-4D97-AF65-F5344CB8AC3E}">
        <p14:creationId xmlns:p14="http://schemas.microsoft.com/office/powerpoint/2010/main" val="3267452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Titre 7"/>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Introduction : </a:t>
            </a:r>
            <a:r>
              <a:rPr lang="fr-FR" sz="2800" b="1" dirty="0">
                <a:solidFill>
                  <a:schemeClr val="accent1"/>
                </a:solidFill>
                <a:latin typeface="Segoe UI" panose="020B0502040204020203" pitchFamily="34" charset="0"/>
                <a:cs typeface="Segoe UI" panose="020B0502040204020203" pitchFamily="34" charset="0"/>
              </a:rPr>
              <a:t>Le marché de l’hôtellerie et son contexte </a:t>
            </a:r>
          </a:p>
        </p:txBody>
      </p:sp>
      <p:sp>
        <p:nvSpPr>
          <p:cNvPr id="38" name="Espace réservé du contenu 17"/>
          <p:cNvSpPr txBox="1">
            <a:spLocks/>
          </p:cNvSpPr>
          <p:nvPr/>
        </p:nvSpPr>
        <p:spPr>
          <a:xfrm>
            <a:off x="541610" y="1305722"/>
            <a:ext cx="6316390" cy="526271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B/ Les attentes et besoins</a:t>
            </a:r>
            <a:endParaRPr lang="fr-FR" b="1" dirty="0">
              <a:solidFill>
                <a:srgbClr val="F04C25"/>
              </a:solidFill>
              <a:ea typeface="Open Sans Light" panose="020B0306030504020204" pitchFamily="34" charset="0"/>
            </a:endParaRPr>
          </a:p>
          <a:p>
            <a:pPr algn="just">
              <a:lnSpc>
                <a:spcPct val="115000"/>
              </a:lnSpc>
              <a:spcAft>
                <a:spcPts val="800"/>
              </a:spcAft>
            </a:pPr>
            <a:r>
              <a:rPr lang="fr-FR" sz="1700" b="1" i="1" dirty="0">
                <a:solidFill>
                  <a:schemeClr val="tx1"/>
                </a:solidFill>
                <a:effectLst/>
                <a:ea typeface="Open Sans Light" panose="020B0306030504020204" pitchFamily="34" charset="0"/>
              </a:rPr>
              <a:t>L’hôtel du Louvre a subit une rénovation complète pour moderniser ses installations tout en préservant son caractère historique.</a:t>
            </a:r>
          </a:p>
          <a:p>
            <a:pPr algn="just">
              <a:lnSpc>
                <a:spcPct val="115000"/>
              </a:lnSpc>
              <a:spcAft>
                <a:spcPts val="800"/>
              </a:spcAft>
            </a:pPr>
            <a:r>
              <a:rPr lang="fr-FR" sz="1600" b="1" i="1" dirty="0">
                <a:solidFill>
                  <a:schemeClr val="accent1"/>
                </a:solidFill>
                <a:ea typeface="Open Sans Light" panose="020B0306030504020204" pitchFamily="34" charset="0"/>
              </a:rPr>
              <a:t>Les clients recherchent :</a:t>
            </a:r>
            <a:endParaRPr lang="fr-FR" sz="1600" b="1" i="1" dirty="0">
              <a:solidFill>
                <a:schemeClr val="tx1"/>
              </a:solidFill>
              <a:effectLst/>
              <a:ea typeface="Open Sans Light" panose="020B0306030504020204" pitchFamily="34" charset="0"/>
            </a:endParaRPr>
          </a:p>
          <a:p>
            <a:pPr algn="just">
              <a:lnSpc>
                <a:spcPct val="115000"/>
              </a:lnSpc>
              <a:spcAft>
                <a:spcPts val="800"/>
              </a:spcAft>
            </a:pPr>
            <a:r>
              <a:rPr lang="fr-FR" sz="1600" b="1" i="1" dirty="0">
                <a:solidFill>
                  <a:schemeClr val="accent1"/>
                </a:solidFill>
                <a:ea typeface="Open Sans Light" panose="020B0306030504020204" pitchFamily="34" charset="0"/>
              </a:rPr>
              <a:t>Expériences uniques et personnalisées</a:t>
            </a:r>
            <a:endParaRPr lang="fr-FR" sz="1600" b="1" i="1" dirty="0">
              <a:solidFill>
                <a:schemeClr val="tx1"/>
              </a:solidFill>
              <a:effectLst/>
              <a:ea typeface="Open Sans Light" panose="020B0306030504020204" pitchFamily="34" charset="0"/>
            </a:endParaRPr>
          </a:p>
          <a:p>
            <a:pPr algn="just">
              <a:lnSpc>
                <a:spcPct val="115000"/>
              </a:lnSpc>
              <a:spcAft>
                <a:spcPts val="800"/>
              </a:spcAft>
            </a:pPr>
            <a:r>
              <a:rPr lang="fr-FR" sz="1600" b="1" i="1" dirty="0">
                <a:solidFill>
                  <a:schemeClr val="accent1"/>
                </a:solidFill>
                <a:ea typeface="Open Sans Light" panose="020B0306030504020204" pitchFamily="34" charset="0"/>
              </a:rPr>
              <a:t>Haute connectivité</a:t>
            </a:r>
          </a:p>
          <a:p>
            <a:pPr algn="just">
              <a:lnSpc>
                <a:spcPct val="115000"/>
              </a:lnSpc>
              <a:spcAft>
                <a:spcPts val="800"/>
              </a:spcAft>
            </a:pPr>
            <a:r>
              <a:rPr lang="fr-FR" sz="1600" b="1" i="1" dirty="0">
                <a:solidFill>
                  <a:schemeClr val="accent1"/>
                </a:solidFill>
                <a:effectLst/>
                <a:ea typeface="Calibri" panose="020F0502020204030204" pitchFamily="34" charset="0"/>
              </a:rPr>
              <a:t>Bien-être et détente </a:t>
            </a:r>
          </a:p>
          <a:p>
            <a:pPr algn="just">
              <a:lnSpc>
                <a:spcPct val="115000"/>
              </a:lnSpc>
              <a:spcAft>
                <a:spcPts val="800"/>
              </a:spcAft>
            </a:pPr>
            <a:r>
              <a:rPr lang="fr-FR" sz="1600" b="1" i="1" dirty="0">
                <a:solidFill>
                  <a:schemeClr val="accent1"/>
                </a:solidFill>
                <a:ea typeface="Calibri" panose="020F0502020204030204" pitchFamily="34" charset="0"/>
              </a:rPr>
              <a:t>Emplacement privilégié</a:t>
            </a:r>
          </a:p>
          <a:p>
            <a:pPr algn="just">
              <a:lnSpc>
                <a:spcPct val="115000"/>
              </a:lnSpc>
              <a:spcAft>
                <a:spcPts val="800"/>
              </a:spcAft>
            </a:pPr>
            <a:r>
              <a:rPr lang="fr-FR" sz="1600" b="1" i="1" dirty="0">
                <a:solidFill>
                  <a:schemeClr val="accent1"/>
                </a:solidFill>
                <a:effectLst/>
                <a:ea typeface="Calibri" panose="020F0502020204030204" pitchFamily="34" charset="0"/>
              </a:rPr>
              <a:t>Durabilité et écoresponsabilité</a:t>
            </a:r>
          </a:p>
          <a:p>
            <a:pPr algn="just">
              <a:lnSpc>
                <a:spcPct val="115000"/>
              </a:lnSpc>
              <a:spcAft>
                <a:spcPts val="800"/>
              </a:spcAft>
            </a:pPr>
            <a:r>
              <a:rPr lang="fr-FR" sz="1600" b="1" i="1" dirty="0">
                <a:solidFill>
                  <a:schemeClr val="accent1"/>
                </a:solidFill>
                <a:ea typeface="Calibri" panose="020F0502020204030204" pitchFamily="34" charset="0"/>
              </a:rPr>
              <a:t>Gastronomie</a:t>
            </a:r>
          </a:p>
          <a:p>
            <a:pPr algn="just">
              <a:lnSpc>
                <a:spcPct val="115000"/>
              </a:lnSpc>
              <a:spcAft>
                <a:spcPts val="800"/>
              </a:spcAft>
            </a:pPr>
            <a:r>
              <a:rPr lang="fr-FR" sz="1600" b="1" i="1" dirty="0">
                <a:solidFill>
                  <a:schemeClr val="accent1"/>
                </a:solidFill>
                <a:effectLst/>
                <a:ea typeface="Calibri" panose="020F0502020204030204" pitchFamily="34" charset="0"/>
              </a:rPr>
              <a:t>Service d’excellence</a:t>
            </a:r>
          </a:p>
          <a:p>
            <a:pPr algn="just">
              <a:lnSpc>
                <a:spcPct val="115000"/>
              </a:lnSpc>
              <a:spcAft>
                <a:spcPts val="800"/>
              </a:spcAft>
            </a:pPr>
            <a:endParaRPr lang="fr-FR" sz="1600" b="1" i="1" dirty="0">
              <a:solidFill>
                <a:schemeClr val="accent1"/>
              </a:solidFill>
              <a:effectLst/>
              <a:ea typeface="Calibri" panose="020F0502020204030204" pitchFamily="34" charset="0"/>
            </a:endParaRPr>
          </a:p>
          <a:p>
            <a:pPr algn="just">
              <a:lnSpc>
                <a:spcPct val="115000"/>
              </a:lnSpc>
              <a:spcAft>
                <a:spcPts val="800"/>
              </a:spcAft>
            </a:pPr>
            <a:endParaRPr lang="fr-FR" sz="1600" b="1" i="1" dirty="0">
              <a:solidFill>
                <a:schemeClr val="tx1"/>
              </a:solidFill>
              <a:effectLst/>
              <a:ea typeface="Calibri" panose="020F0502020204030204" pitchFamily="34" charset="0"/>
            </a:endParaRPr>
          </a:p>
        </p:txBody>
      </p:sp>
      <p:grpSp>
        <p:nvGrpSpPr>
          <p:cNvPr id="2" name="Groupe 1" descr="Petit cercle contenant le chiffre 1 pour indiquer la première étape">
            <a:extLst>
              <a:ext uri="{FF2B5EF4-FFF2-40B4-BE49-F238E27FC236}">
                <a16:creationId xmlns:a16="http://schemas.microsoft.com/office/drawing/2014/main" id="{DEBBEE81-8F70-C6D9-054E-11974ABF3885}"/>
              </a:ext>
            </a:extLst>
          </p:cNvPr>
          <p:cNvGrpSpPr/>
          <p:nvPr/>
        </p:nvGrpSpPr>
        <p:grpSpPr bwMode="blackWhite">
          <a:xfrm>
            <a:off x="531552" y="620139"/>
            <a:ext cx="558179" cy="409838"/>
            <a:chOff x="6953426" y="711274"/>
            <a:chExt cx="558179" cy="409838"/>
          </a:xfrm>
          <a:solidFill>
            <a:schemeClr val="accent1"/>
          </a:solidFill>
        </p:grpSpPr>
        <p:sp>
          <p:nvSpPr>
            <p:cNvPr id="3" name="Ovale 18" descr="Petit cercle">
              <a:extLst>
                <a:ext uri="{FF2B5EF4-FFF2-40B4-BE49-F238E27FC236}">
                  <a16:creationId xmlns:a16="http://schemas.microsoft.com/office/drawing/2014/main" id="{F278C173-6B21-0192-D86E-CBDF41B9C12D}"/>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4" name="Zone de texte 19" descr="Chiffre 1">
              <a:extLst>
                <a:ext uri="{FF2B5EF4-FFF2-40B4-BE49-F238E27FC236}">
                  <a16:creationId xmlns:a16="http://schemas.microsoft.com/office/drawing/2014/main" id="{B7715628-699D-A9FE-6BEF-D5BEABF98DD7}"/>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a:t>
              </a:r>
            </a:p>
          </p:txBody>
        </p:sp>
      </p:grpSp>
      <p:pic>
        <p:nvPicPr>
          <p:cNvPr id="7" name="Image 6">
            <a:extLst>
              <a:ext uri="{FF2B5EF4-FFF2-40B4-BE49-F238E27FC236}">
                <a16:creationId xmlns:a16="http://schemas.microsoft.com/office/drawing/2014/main" id="{45FDFE2F-B3B0-8023-336B-DA87DA577417}"/>
              </a:ext>
            </a:extLst>
          </p:cNvPr>
          <p:cNvPicPr>
            <a:picLocks noChangeAspect="1"/>
          </p:cNvPicPr>
          <p:nvPr/>
        </p:nvPicPr>
        <p:blipFill>
          <a:blip r:embed="rId3"/>
          <a:stretch>
            <a:fillRect/>
          </a:stretch>
        </p:blipFill>
        <p:spPr>
          <a:xfrm>
            <a:off x="7012047" y="1533525"/>
            <a:ext cx="4735994" cy="4762853"/>
          </a:xfrm>
          <a:prstGeom prst="rect">
            <a:avLst/>
          </a:prstGeom>
        </p:spPr>
      </p:pic>
    </p:spTree>
    <p:extLst>
      <p:ext uri="{BB962C8B-B14F-4D97-AF65-F5344CB8AC3E}">
        <p14:creationId xmlns:p14="http://schemas.microsoft.com/office/powerpoint/2010/main" val="1068903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8" name="Espace réservé du contenu 17"/>
          <p:cNvSpPr txBox="1">
            <a:spLocks/>
          </p:cNvSpPr>
          <p:nvPr/>
        </p:nvSpPr>
        <p:spPr>
          <a:xfrm>
            <a:off x="363795" y="1554481"/>
            <a:ext cx="6440128" cy="4998720"/>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p>
          <a:p>
            <a:pPr marL="0" indent="0" algn="just">
              <a:lnSpc>
                <a:spcPct val="115000"/>
              </a:lnSpc>
              <a:spcAft>
                <a:spcPts val="800"/>
              </a:spcAft>
              <a:buNone/>
            </a:pPr>
            <a:r>
              <a:rPr lang="fr-FR" sz="3400" b="1" dirty="0">
                <a:solidFill>
                  <a:srgbClr val="404040"/>
                </a:solidFill>
                <a:ea typeface="Open Sans Light" panose="020B0306030504020204" pitchFamily="34" charset="0"/>
              </a:rPr>
              <a:t> A/ Objectif SMART</a:t>
            </a:r>
          </a:p>
          <a:p>
            <a:pPr marL="0" indent="0" algn="just">
              <a:lnSpc>
                <a:spcPct val="115000"/>
              </a:lnSpc>
              <a:spcAft>
                <a:spcPts val="800"/>
              </a:spcAft>
              <a:buNone/>
            </a:pPr>
            <a:endParaRPr lang="fr-FR" sz="1200" b="1" dirty="0">
              <a:solidFill>
                <a:srgbClr val="FF0000"/>
              </a:solidFill>
              <a:effectLst/>
              <a:ea typeface="Open Sans Light" panose="020B0306030504020204" pitchFamily="34" charset="0"/>
            </a:endParaRPr>
          </a:p>
          <a:p>
            <a:r>
              <a:rPr lang="fr-FR" sz="4000" dirty="0"/>
              <a:t>Spécifique: Augmenter le trafic sur le site web de l'Hôtel du Louvre de 20% d'ici la fin de l'année et atteindre un taux de remplissage de 75%.</a:t>
            </a:r>
          </a:p>
          <a:p>
            <a:r>
              <a:rPr lang="fr-FR" sz="4000" dirty="0"/>
              <a:t>Mesurable: Suivi du nombre de visites mensuelles sur le site web via Google Analytics.</a:t>
            </a:r>
          </a:p>
          <a:p>
            <a:r>
              <a:rPr lang="fr-FR" sz="4000" dirty="0"/>
              <a:t>Atteignable: Utilisation de campagnes publicitaires ciblées et optimisation SEO.</a:t>
            </a:r>
          </a:p>
          <a:p>
            <a:r>
              <a:rPr lang="fr-FR" sz="4000" dirty="0"/>
              <a:t>Pertinent: Aligné avec l'objectif de fidéliser les clients existants et d'attirer une clientèle plus connectée.</a:t>
            </a:r>
          </a:p>
          <a:p>
            <a:r>
              <a:rPr lang="fr-FR" sz="4000" dirty="0"/>
              <a:t>Temporel: Atteindre l'objectif entre juillet et décembre 2024.</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Les objectifs </a:t>
            </a:r>
            <a:r>
              <a:rPr lang="fr-FR" sz="2800" dirty="0">
                <a:solidFill>
                  <a:schemeClr val="accent1"/>
                </a:solidFill>
                <a:latin typeface="Segoe UI Semibold" panose="020B0702040204020203" pitchFamily="34" charset="0"/>
                <a:cs typeface="Segoe UI Semibold" panose="020B0702040204020203" pitchFamily="34" charset="0"/>
              </a:rPr>
              <a:t>SMART</a:t>
            </a:r>
            <a:r>
              <a:rPr lang="fr-FR" sz="2800" dirty="0">
                <a:solidFill>
                  <a:prstClr val="black">
                    <a:lumMod val="75000"/>
                    <a:lumOff val="25000"/>
                  </a:prstClr>
                </a:solidFill>
                <a:latin typeface="Segoe UI" panose="020B0502040204020203" pitchFamily="34" charset="0"/>
                <a:cs typeface="Segoe UI" panose="020B0502040204020203" pitchFamily="34" charset="0"/>
              </a:rPr>
              <a:t> </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pic>
        <p:nvPicPr>
          <p:cNvPr id="3" name="Image 2">
            <a:extLst>
              <a:ext uri="{FF2B5EF4-FFF2-40B4-BE49-F238E27FC236}">
                <a16:creationId xmlns:a16="http://schemas.microsoft.com/office/drawing/2014/main" id="{92C12238-D6AA-5632-8607-A4A95446B1B7}"/>
              </a:ext>
            </a:extLst>
          </p:cNvPr>
          <p:cNvPicPr>
            <a:picLocks noChangeAspect="1"/>
          </p:cNvPicPr>
          <p:nvPr/>
        </p:nvPicPr>
        <p:blipFill>
          <a:blip r:embed="rId3"/>
          <a:stretch>
            <a:fillRect/>
          </a:stretch>
        </p:blipFill>
        <p:spPr>
          <a:xfrm>
            <a:off x="6981627" y="1690499"/>
            <a:ext cx="4476948" cy="4251598"/>
          </a:xfrm>
          <a:prstGeom prst="rect">
            <a:avLst/>
          </a:prstGeom>
          <a:solidFill>
            <a:schemeClr val="accent1">
              <a:lumMod val="20000"/>
              <a:lumOff val="80000"/>
              <a:alpha val="0"/>
            </a:schemeClr>
          </a:solidFill>
          <a:ln>
            <a:noFill/>
          </a:ln>
        </p:spPr>
      </p:pic>
    </p:spTree>
    <p:extLst>
      <p:ext uri="{BB962C8B-B14F-4D97-AF65-F5344CB8AC3E}">
        <p14:creationId xmlns:p14="http://schemas.microsoft.com/office/powerpoint/2010/main" val="2176362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8" name="Espace réservé du contenu 17"/>
          <p:cNvSpPr txBox="1">
            <a:spLocks/>
          </p:cNvSpPr>
          <p:nvPr/>
        </p:nvSpPr>
        <p:spPr>
          <a:xfrm>
            <a:off x="363795" y="1976000"/>
            <a:ext cx="6440128" cy="3860920"/>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B/ Objectif ponctuel et opérationnels</a:t>
            </a:r>
            <a:endParaRPr lang="fr-FR" sz="1200" b="1" dirty="0">
              <a:solidFill>
                <a:srgbClr val="FF0000"/>
              </a:solidFill>
              <a:effectLst/>
              <a:ea typeface="Open Sans Light" panose="020B0306030504020204" pitchFamily="34" charset="0"/>
            </a:endParaRPr>
          </a:p>
          <a:p>
            <a:pPr marL="0" indent="0" algn="just">
              <a:lnSpc>
                <a:spcPct val="107000"/>
              </a:lnSpc>
              <a:spcAft>
                <a:spcPts val="800"/>
              </a:spcAft>
              <a:buNone/>
            </a:pPr>
            <a:r>
              <a:rPr lang="fr-FR" sz="1600" b="1" kern="100" dirty="0">
                <a:effectLst/>
                <a:ea typeface="Calibri" panose="020F0502020204030204" pitchFamily="34" charset="0"/>
                <a:cs typeface="Times New Roman" panose="02020603050405020304" pitchFamily="18" charset="0"/>
              </a:rPr>
              <a:t>1. Fidélisation et extension de la clientèle :</a:t>
            </a:r>
          </a:p>
          <a:p>
            <a:pPr marL="0" indent="0" algn="just">
              <a:lnSpc>
                <a:spcPct val="107000"/>
              </a:lnSpc>
              <a:spcAft>
                <a:spcPts val="800"/>
              </a:spcAft>
              <a:buNone/>
            </a:pPr>
            <a:r>
              <a:rPr lang="fr-FR" sz="1600" b="1" kern="100" dirty="0">
                <a:solidFill>
                  <a:srgbClr val="0070C0"/>
                </a:solidFill>
                <a:ea typeface="Calibri" panose="020F0502020204030204" pitchFamily="34" charset="0"/>
                <a:cs typeface="Times New Roman" panose="02020603050405020304" pitchFamily="18" charset="0"/>
              </a:rPr>
              <a:t>        </a:t>
            </a:r>
            <a:r>
              <a:rPr lang="fr-FR" sz="1600" b="1" kern="100" dirty="0">
                <a:solidFill>
                  <a:srgbClr val="4472C4"/>
                </a:solidFill>
                <a:effectLst/>
                <a:ea typeface="Calibri" panose="020F0502020204030204" pitchFamily="34" charset="0"/>
                <a:cs typeface="Times New Roman" panose="02020603050405020304" pitchFamily="18" charset="0"/>
              </a:rPr>
              <a:t>- Objectif SMART : Mettre en place une stratégie de fidélisation pour augmenter le pourcentage de clients fidèles mensuels de 20% après six mois.</a:t>
            </a:r>
            <a:endParaRPr lang="fr-FR" sz="1600" b="1" kern="1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fr-FR" sz="1600" b="1" kern="100" dirty="0">
                <a:effectLst/>
                <a:ea typeface="Calibri" panose="020F0502020204030204" pitchFamily="34" charset="0"/>
                <a:cs typeface="Times New Roman" panose="02020603050405020304" pitchFamily="18" charset="0"/>
              </a:rPr>
              <a:t>2. Acquisition de nouvelle clientèle :</a:t>
            </a:r>
          </a:p>
          <a:p>
            <a:pPr marL="0" indent="0" algn="just">
              <a:lnSpc>
                <a:spcPct val="107000"/>
              </a:lnSpc>
              <a:spcAft>
                <a:spcPts val="800"/>
              </a:spcAft>
              <a:buNone/>
            </a:pPr>
            <a:r>
              <a:rPr lang="fr-FR" sz="1600" b="1" kern="100" dirty="0">
                <a:solidFill>
                  <a:srgbClr val="4472C4"/>
                </a:solidFill>
                <a:effectLst/>
                <a:ea typeface="Calibri" panose="020F0502020204030204" pitchFamily="34" charset="0"/>
                <a:cs typeface="Times New Roman" panose="02020603050405020304" pitchFamily="18" charset="0"/>
              </a:rPr>
              <a:t>         - Objectif SMART : Mettre en place une stratégie d’acquisition pour atteindre un taux de remplissage de 75 % sur six mois (juillet à décembre 2024) soit 123 chambres ou suites sur les 164 de disponible.</a:t>
            </a:r>
            <a:endParaRPr lang="fr-FR" sz="1600" b="1" kern="100" dirty="0">
              <a:effectLst/>
              <a:ea typeface="Calibri" panose="020F0502020204030204" pitchFamily="34" charset="0"/>
              <a:cs typeface="Times New Roman" panose="02020603050405020304" pitchFamily="18" charset="0"/>
            </a:endParaRP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Les objectifs </a:t>
            </a:r>
            <a:r>
              <a:rPr lang="fr-FR" sz="2800" dirty="0">
                <a:solidFill>
                  <a:schemeClr val="accent1"/>
                </a:solidFill>
                <a:latin typeface="Segoe UI Semibold" panose="020B0702040204020203" pitchFamily="34" charset="0"/>
                <a:cs typeface="Segoe UI Semibold" panose="020B0702040204020203" pitchFamily="34" charset="0"/>
              </a:rPr>
              <a:t>SMART</a:t>
            </a:r>
            <a:r>
              <a:rPr lang="fr-FR" sz="2800" dirty="0">
                <a:solidFill>
                  <a:prstClr val="black">
                    <a:lumMod val="75000"/>
                    <a:lumOff val="25000"/>
                  </a:prstClr>
                </a:solidFill>
                <a:latin typeface="Segoe UI" panose="020B0502040204020203" pitchFamily="34" charset="0"/>
                <a:cs typeface="Segoe UI" panose="020B0502040204020203" pitchFamily="34" charset="0"/>
              </a:rPr>
              <a:t> </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pic>
        <p:nvPicPr>
          <p:cNvPr id="6" name="Image 5">
            <a:extLst>
              <a:ext uri="{FF2B5EF4-FFF2-40B4-BE49-F238E27FC236}">
                <a16:creationId xmlns:a16="http://schemas.microsoft.com/office/drawing/2014/main" id="{585F7CB0-5B98-EFA3-E445-88DE3D3353F3}"/>
              </a:ext>
            </a:extLst>
          </p:cNvPr>
          <p:cNvPicPr>
            <a:picLocks noChangeAspect="1"/>
          </p:cNvPicPr>
          <p:nvPr/>
        </p:nvPicPr>
        <p:blipFill>
          <a:blip r:embed="rId3"/>
          <a:stretch>
            <a:fillRect/>
          </a:stretch>
        </p:blipFill>
        <p:spPr>
          <a:xfrm>
            <a:off x="6853711" y="1838325"/>
            <a:ext cx="4924510" cy="4186712"/>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 name="Encre 2">
                <a:extLst>
                  <a:ext uri="{FF2B5EF4-FFF2-40B4-BE49-F238E27FC236}">
                    <a16:creationId xmlns:a16="http://schemas.microsoft.com/office/drawing/2014/main" id="{C89A0132-9C75-0393-E707-3FF66B2C73D4}"/>
                  </a:ext>
                </a:extLst>
              </p14:cNvPr>
              <p14:cNvContentPartPr/>
              <p14:nvPr/>
            </p14:nvContentPartPr>
            <p14:xfrm>
              <a:off x="2333704" y="1865972"/>
              <a:ext cx="360" cy="360"/>
            </p14:xfrm>
          </p:contentPart>
        </mc:Choice>
        <mc:Fallback xmlns="">
          <p:pic>
            <p:nvPicPr>
              <p:cNvPr id="3" name="Encre 2">
                <a:extLst>
                  <a:ext uri="{FF2B5EF4-FFF2-40B4-BE49-F238E27FC236}">
                    <a16:creationId xmlns:a16="http://schemas.microsoft.com/office/drawing/2014/main" id="{C89A0132-9C75-0393-E707-3FF66B2C73D4}"/>
                  </a:ext>
                </a:extLst>
              </p:cNvPr>
              <p:cNvPicPr/>
              <p:nvPr/>
            </p:nvPicPr>
            <p:blipFill>
              <a:blip r:embed="rId5"/>
              <a:stretch>
                <a:fillRect/>
              </a:stretch>
            </p:blipFill>
            <p:spPr>
              <a:xfrm>
                <a:off x="2327584" y="1828172"/>
                <a:ext cx="126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3D86A8B7-AEBF-FABE-D07E-F5564B4A4871}"/>
                  </a:ext>
                </a:extLst>
              </p14:cNvPr>
              <p14:cNvContentPartPr/>
              <p14:nvPr/>
            </p14:nvContentPartPr>
            <p14:xfrm>
              <a:off x="2354944" y="3061892"/>
              <a:ext cx="360" cy="360"/>
            </p14:xfrm>
          </p:contentPart>
        </mc:Choice>
        <mc:Fallback xmlns="">
          <p:pic>
            <p:nvPicPr>
              <p:cNvPr id="4" name="Encre 3">
                <a:extLst>
                  <a:ext uri="{FF2B5EF4-FFF2-40B4-BE49-F238E27FC236}">
                    <a16:creationId xmlns:a16="http://schemas.microsoft.com/office/drawing/2014/main" id="{3D86A8B7-AEBF-FABE-D07E-F5564B4A4871}"/>
                  </a:ext>
                </a:extLst>
              </p:cNvPr>
              <p:cNvPicPr/>
              <p:nvPr/>
            </p:nvPicPr>
            <p:blipFill>
              <a:blip r:embed="rId7"/>
              <a:stretch>
                <a:fillRect/>
              </a:stretch>
            </p:blipFill>
            <p:spPr>
              <a:xfrm>
                <a:off x="2348824" y="3055772"/>
                <a:ext cx="12600" cy="12600"/>
              </a:xfrm>
              <a:prstGeom prst="rect">
                <a:avLst/>
              </a:prstGeom>
            </p:spPr>
          </p:pic>
        </mc:Fallback>
      </mc:AlternateContent>
    </p:spTree>
    <p:extLst>
      <p:ext uri="{BB962C8B-B14F-4D97-AF65-F5344CB8AC3E}">
        <p14:creationId xmlns:p14="http://schemas.microsoft.com/office/powerpoint/2010/main" val="42569675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8" name="Espace réservé du contenu 17"/>
          <p:cNvSpPr txBox="1">
            <a:spLocks/>
          </p:cNvSpPr>
          <p:nvPr/>
        </p:nvSpPr>
        <p:spPr>
          <a:xfrm>
            <a:off x="363794" y="1276509"/>
            <a:ext cx="10791886" cy="529193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C/ KPI</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En résumé , nous suivrons :</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Suivi du trafic web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de 20% d'ici fin décembre 2024.</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SEO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Amélioration du classement des mots-clés, augmentation du nombre de backlinks et du trafic organique.</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Publicité ciblée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du CTR des campagnes, optimisation du CPC, et amélioration du ROI.</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Réservations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Atteinte d'un taux de remplissage de 75%, augmentation du </a:t>
            </a:r>
            <a:r>
              <a:rPr lang="fr-FR" sz="1800" kern="100" dirty="0" err="1">
                <a:effectLst/>
                <a:latin typeface="Calibri" panose="020F0502020204030204" pitchFamily="34" charset="0"/>
                <a:ea typeface="Calibri" panose="020F0502020204030204" pitchFamily="34" charset="0"/>
                <a:cs typeface="Times New Roman" panose="02020603050405020304" pitchFamily="18" charset="0"/>
              </a:rPr>
              <a:t>RevPAR</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et réduction du taux d'annulation.</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Fidélisation de la clientèle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de 20% du taux de répétition des clients.</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Acquisition de nouvelle clientèle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mensuelle du nombre de nouveaux clients, optimisation du CAC.</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Emailing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des taux d'ouverture et de clics des emails.</a:t>
            </a:r>
          </a:p>
          <a:p>
            <a:pPr marL="342900" lvl="0" indent="-342900" algn="just">
              <a:lnSpc>
                <a:spcPct val="107000"/>
              </a:lnSpc>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Influence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des collaborations avec influenceurs et de l'engagement sur leurs publications.</a:t>
            </a:r>
          </a:p>
          <a:p>
            <a:pPr marL="342900" lvl="0" indent="-342900" algn="just">
              <a:lnSpc>
                <a:spcPct val="107000"/>
              </a:lnSpc>
              <a:spcAft>
                <a:spcPts val="800"/>
              </a:spcAft>
              <a:buSzPts val="1000"/>
              <a:buFont typeface="Symbol" panose="05050102010706020507" pitchFamily="18" charset="2"/>
              <a:buChar char=""/>
              <a:tabLst>
                <a:tab pos="45720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Réseaux sociaux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Augmentation du taux d'engagement et du nombre de suiveurs.</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Les objectifs </a:t>
            </a:r>
            <a:r>
              <a:rPr lang="fr-FR" sz="2800" dirty="0">
                <a:solidFill>
                  <a:schemeClr val="accent1"/>
                </a:solidFill>
                <a:latin typeface="Segoe UI Semibold" panose="020B0702040204020203" pitchFamily="34" charset="0"/>
                <a:cs typeface="Segoe UI Semibold" panose="020B0702040204020203" pitchFamily="34" charset="0"/>
              </a:rPr>
              <a:t>SMART</a:t>
            </a:r>
            <a:r>
              <a:rPr lang="fr-FR" sz="2800" dirty="0">
                <a:solidFill>
                  <a:prstClr val="black">
                    <a:lumMod val="75000"/>
                    <a:lumOff val="25000"/>
                  </a:prstClr>
                </a:solidFill>
                <a:latin typeface="Segoe UI" panose="020B0502040204020203" pitchFamily="34" charset="0"/>
                <a:cs typeface="Segoe UI" panose="020B0502040204020203" pitchFamily="34" charset="0"/>
              </a:rPr>
              <a:t> </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grpSp>
        <p:nvGrpSpPr>
          <p:cNvPr id="4" name="Groupe 3">
            <a:extLst>
              <a:ext uri="{FF2B5EF4-FFF2-40B4-BE49-F238E27FC236}">
                <a16:creationId xmlns:a16="http://schemas.microsoft.com/office/drawing/2014/main" id="{170619A1-B31F-2480-D8D6-7B9474D18C2D}"/>
              </a:ext>
            </a:extLst>
          </p:cNvPr>
          <p:cNvGrpSpPr/>
          <p:nvPr/>
        </p:nvGrpSpPr>
        <p:grpSpPr>
          <a:xfrm>
            <a:off x="566340" y="2849740"/>
            <a:ext cx="360" cy="360"/>
            <a:chOff x="566340" y="2849740"/>
            <a:chExt cx="360" cy="360"/>
          </a:xfrm>
        </p:grpSpPr>
        <mc:AlternateContent xmlns:mc="http://schemas.openxmlformats.org/markup-compatibility/2006" xmlns:p14="http://schemas.microsoft.com/office/powerpoint/2010/main">
          <mc:Choice Requires="p14">
            <p:contentPart p14:bwMode="auto" r:id="rId3">
              <p14:nvContentPartPr>
                <p14:cNvPr id="2" name="Encre 1">
                  <a:extLst>
                    <a:ext uri="{FF2B5EF4-FFF2-40B4-BE49-F238E27FC236}">
                      <a16:creationId xmlns:a16="http://schemas.microsoft.com/office/drawing/2014/main" id="{08025FDD-C377-30AB-4AB9-3D0677601946}"/>
                    </a:ext>
                  </a:extLst>
                </p14:cNvPr>
                <p14:cNvContentPartPr/>
                <p14:nvPr/>
              </p14:nvContentPartPr>
              <p14:xfrm>
                <a:off x="566340" y="2849740"/>
                <a:ext cx="360" cy="360"/>
              </p14:xfrm>
            </p:contentPart>
          </mc:Choice>
          <mc:Fallback xmlns="">
            <p:pic>
              <p:nvPicPr>
                <p:cNvPr id="2" name="Encre 1">
                  <a:extLst>
                    <a:ext uri="{FF2B5EF4-FFF2-40B4-BE49-F238E27FC236}">
                      <a16:creationId xmlns:a16="http://schemas.microsoft.com/office/drawing/2014/main" id="{08025FDD-C377-30AB-4AB9-3D0677601946}"/>
                    </a:ext>
                  </a:extLst>
                </p:cNvPr>
                <p:cNvPicPr/>
                <p:nvPr/>
              </p:nvPicPr>
              <p:blipFill>
                <a:blip r:embed="rId4"/>
                <a:stretch>
                  <a:fillRect/>
                </a:stretch>
              </p:blipFill>
              <p:spPr>
                <a:xfrm>
                  <a:off x="557340" y="28407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Encre 2">
                  <a:extLst>
                    <a:ext uri="{FF2B5EF4-FFF2-40B4-BE49-F238E27FC236}">
                      <a16:creationId xmlns:a16="http://schemas.microsoft.com/office/drawing/2014/main" id="{FB0CEB59-536B-BE14-FAD9-A6A9EDA243B3}"/>
                    </a:ext>
                  </a:extLst>
                </p14:cNvPr>
                <p14:cNvContentPartPr/>
                <p14:nvPr/>
              </p14:nvContentPartPr>
              <p14:xfrm>
                <a:off x="566340" y="2849740"/>
                <a:ext cx="360" cy="360"/>
              </p14:xfrm>
            </p:contentPart>
          </mc:Choice>
          <mc:Fallback xmlns="">
            <p:pic>
              <p:nvPicPr>
                <p:cNvPr id="3" name="Encre 2">
                  <a:extLst>
                    <a:ext uri="{FF2B5EF4-FFF2-40B4-BE49-F238E27FC236}">
                      <a16:creationId xmlns:a16="http://schemas.microsoft.com/office/drawing/2014/main" id="{FB0CEB59-536B-BE14-FAD9-A6A9EDA243B3}"/>
                    </a:ext>
                  </a:extLst>
                </p:cNvPr>
                <p:cNvPicPr/>
                <p:nvPr/>
              </p:nvPicPr>
              <p:blipFill>
                <a:blip r:embed="rId4"/>
                <a:stretch>
                  <a:fillRect/>
                </a:stretch>
              </p:blipFill>
              <p:spPr>
                <a:xfrm>
                  <a:off x="557340" y="2840740"/>
                  <a:ext cx="18000" cy="18000"/>
                </a:xfrm>
                <a:prstGeom prst="rect">
                  <a:avLst/>
                </a:prstGeom>
              </p:spPr>
            </p:pic>
          </mc:Fallback>
        </mc:AlternateContent>
      </p:grpSp>
      <p:grpSp>
        <p:nvGrpSpPr>
          <p:cNvPr id="10" name="Groupe 9">
            <a:extLst>
              <a:ext uri="{FF2B5EF4-FFF2-40B4-BE49-F238E27FC236}">
                <a16:creationId xmlns:a16="http://schemas.microsoft.com/office/drawing/2014/main" id="{51E710B9-1A2E-B7DA-43AE-4CCF895564FD}"/>
              </a:ext>
            </a:extLst>
          </p:cNvPr>
          <p:cNvGrpSpPr/>
          <p:nvPr/>
        </p:nvGrpSpPr>
        <p:grpSpPr>
          <a:xfrm>
            <a:off x="561300" y="2382460"/>
            <a:ext cx="360" cy="360"/>
            <a:chOff x="561300" y="2382460"/>
            <a:chExt cx="360" cy="360"/>
          </a:xfrm>
        </p:grpSpPr>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1AB5D49F-1CF4-2C22-85DD-969680F5FA9B}"/>
                    </a:ext>
                  </a:extLst>
                </p14:cNvPr>
                <p14:cNvContentPartPr/>
                <p14:nvPr/>
              </p14:nvContentPartPr>
              <p14:xfrm>
                <a:off x="561300" y="2382460"/>
                <a:ext cx="360" cy="360"/>
              </p14:xfrm>
            </p:contentPart>
          </mc:Choice>
          <mc:Fallback xmlns="">
            <p:pic>
              <p:nvPicPr>
                <p:cNvPr id="5" name="Encre 4">
                  <a:extLst>
                    <a:ext uri="{FF2B5EF4-FFF2-40B4-BE49-F238E27FC236}">
                      <a16:creationId xmlns:a16="http://schemas.microsoft.com/office/drawing/2014/main" id="{1AB5D49F-1CF4-2C22-85DD-969680F5FA9B}"/>
                    </a:ext>
                  </a:extLst>
                </p:cNvPr>
                <p:cNvPicPr/>
                <p:nvPr/>
              </p:nvPicPr>
              <p:blipFill>
                <a:blip r:embed="rId4"/>
                <a:stretch>
                  <a:fillRect/>
                </a:stretch>
              </p:blipFill>
              <p:spPr>
                <a:xfrm>
                  <a:off x="552300" y="23734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A25A1564-2DC3-EDA7-485B-2E08ADA62BBA}"/>
                    </a:ext>
                  </a:extLst>
                </p14:cNvPr>
                <p14:cNvContentPartPr/>
                <p14:nvPr/>
              </p14:nvContentPartPr>
              <p14:xfrm>
                <a:off x="561300" y="2382460"/>
                <a:ext cx="360" cy="360"/>
              </p14:xfrm>
            </p:contentPart>
          </mc:Choice>
          <mc:Fallback xmlns="">
            <p:pic>
              <p:nvPicPr>
                <p:cNvPr id="6" name="Encre 5">
                  <a:extLst>
                    <a:ext uri="{FF2B5EF4-FFF2-40B4-BE49-F238E27FC236}">
                      <a16:creationId xmlns:a16="http://schemas.microsoft.com/office/drawing/2014/main" id="{A25A1564-2DC3-EDA7-485B-2E08ADA62BBA}"/>
                    </a:ext>
                  </a:extLst>
                </p:cNvPr>
                <p:cNvPicPr/>
                <p:nvPr/>
              </p:nvPicPr>
              <p:blipFill>
                <a:blip r:embed="rId8"/>
                <a:stretch>
                  <a:fillRect/>
                </a:stretch>
              </p:blipFill>
              <p:spPr>
                <a:xfrm>
                  <a:off x="552300" y="23734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Encre 6">
                  <a:extLst>
                    <a:ext uri="{FF2B5EF4-FFF2-40B4-BE49-F238E27FC236}">
                      <a16:creationId xmlns:a16="http://schemas.microsoft.com/office/drawing/2014/main" id="{A4FC1ED7-A8C4-0C5E-7088-92C423A5A2B7}"/>
                    </a:ext>
                  </a:extLst>
                </p14:cNvPr>
                <p14:cNvContentPartPr/>
                <p14:nvPr/>
              </p14:nvContentPartPr>
              <p14:xfrm>
                <a:off x="561300" y="2382460"/>
                <a:ext cx="360" cy="360"/>
              </p14:xfrm>
            </p:contentPart>
          </mc:Choice>
          <mc:Fallback xmlns="">
            <p:pic>
              <p:nvPicPr>
                <p:cNvPr id="7" name="Encre 6">
                  <a:extLst>
                    <a:ext uri="{FF2B5EF4-FFF2-40B4-BE49-F238E27FC236}">
                      <a16:creationId xmlns:a16="http://schemas.microsoft.com/office/drawing/2014/main" id="{A4FC1ED7-A8C4-0C5E-7088-92C423A5A2B7}"/>
                    </a:ext>
                  </a:extLst>
                </p:cNvPr>
                <p:cNvPicPr/>
                <p:nvPr/>
              </p:nvPicPr>
              <p:blipFill>
                <a:blip r:embed="rId8"/>
                <a:stretch>
                  <a:fillRect/>
                </a:stretch>
              </p:blipFill>
              <p:spPr>
                <a:xfrm>
                  <a:off x="552300" y="23734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Encre 7">
                  <a:extLst>
                    <a:ext uri="{FF2B5EF4-FFF2-40B4-BE49-F238E27FC236}">
                      <a16:creationId xmlns:a16="http://schemas.microsoft.com/office/drawing/2014/main" id="{359EAD2C-CDA9-BB81-8E68-A7646A82237D}"/>
                    </a:ext>
                  </a:extLst>
                </p14:cNvPr>
                <p14:cNvContentPartPr/>
                <p14:nvPr/>
              </p14:nvContentPartPr>
              <p14:xfrm>
                <a:off x="561300" y="2382460"/>
                <a:ext cx="360" cy="360"/>
              </p14:xfrm>
            </p:contentPart>
          </mc:Choice>
          <mc:Fallback xmlns="">
            <p:pic>
              <p:nvPicPr>
                <p:cNvPr id="8" name="Encre 7">
                  <a:extLst>
                    <a:ext uri="{FF2B5EF4-FFF2-40B4-BE49-F238E27FC236}">
                      <a16:creationId xmlns:a16="http://schemas.microsoft.com/office/drawing/2014/main" id="{359EAD2C-CDA9-BB81-8E68-A7646A82237D}"/>
                    </a:ext>
                  </a:extLst>
                </p:cNvPr>
                <p:cNvPicPr/>
                <p:nvPr/>
              </p:nvPicPr>
              <p:blipFill>
                <a:blip r:embed="rId8"/>
                <a:stretch>
                  <a:fillRect/>
                </a:stretch>
              </p:blipFill>
              <p:spPr>
                <a:xfrm>
                  <a:off x="552300" y="23734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Encre 8">
                  <a:extLst>
                    <a:ext uri="{FF2B5EF4-FFF2-40B4-BE49-F238E27FC236}">
                      <a16:creationId xmlns:a16="http://schemas.microsoft.com/office/drawing/2014/main" id="{BDE1C810-80CA-1587-7CB9-5BBA3F61E0D6}"/>
                    </a:ext>
                  </a:extLst>
                </p14:cNvPr>
                <p14:cNvContentPartPr/>
                <p14:nvPr/>
              </p14:nvContentPartPr>
              <p14:xfrm>
                <a:off x="561300" y="2382460"/>
                <a:ext cx="360" cy="360"/>
              </p14:xfrm>
            </p:contentPart>
          </mc:Choice>
          <mc:Fallback xmlns="">
            <p:pic>
              <p:nvPicPr>
                <p:cNvPr id="9" name="Encre 8">
                  <a:extLst>
                    <a:ext uri="{FF2B5EF4-FFF2-40B4-BE49-F238E27FC236}">
                      <a16:creationId xmlns:a16="http://schemas.microsoft.com/office/drawing/2014/main" id="{BDE1C810-80CA-1587-7CB9-5BBA3F61E0D6}"/>
                    </a:ext>
                  </a:extLst>
                </p:cNvPr>
                <p:cNvPicPr/>
                <p:nvPr/>
              </p:nvPicPr>
              <p:blipFill>
                <a:blip r:embed="rId4"/>
                <a:stretch>
                  <a:fillRect/>
                </a:stretch>
              </p:blipFill>
              <p:spPr>
                <a:xfrm>
                  <a:off x="552300" y="2373460"/>
                  <a:ext cx="18000" cy="18000"/>
                </a:xfrm>
                <a:prstGeom prst="rect">
                  <a:avLst/>
                </a:prstGeom>
              </p:spPr>
            </p:pic>
          </mc:Fallback>
        </mc:AlternateContent>
      </p:grpSp>
      <p:grpSp>
        <p:nvGrpSpPr>
          <p:cNvPr id="17" name="Groupe 16">
            <a:extLst>
              <a:ext uri="{FF2B5EF4-FFF2-40B4-BE49-F238E27FC236}">
                <a16:creationId xmlns:a16="http://schemas.microsoft.com/office/drawing/2014/main" id="{239686A2-64C7-F2E8-6C18-A11A542A8A85}"/>
              </a:ext>
            </a:extLst>
          </p:cNvPr>
          <p:cNvGrpSpPr/>
          <p:nvPr/>
        </p:nvGrpSpPr>
        <p:grpSpPr>
          <a:xfrm>
            <a:off x="594060" y="4279660"/>
            <a:ext cx="360" cy="360"/>
            <a:chOff x="594060" y="4279660"/>
            <a:chExt cx="360" cy="360"/>
          </a:xfrm>
        </p:grpSpPr>
        <mc:AlternateContent xmlns:mc="http://schemas.openxmlformats.org/markup-compatibility/2006" xmlns:p14="http://schemas.microsoft.com/office/powerpoint/2010/main">
          <mc:Choice Requires="p14">
            <p:contentPart p14:bwMode="auto" r:id="rId12">
              <p14:nvContentPartPr>
                <p14:cNvPr id="11" name="Encre 10">
                  <a:extLst>
                    <a:ext uri="{FF2B5EF4-FFF2-40B4-BE49-F238E27FC236}">
                      <a16:creationId xmlns:a16="http://schemas.microsoft.com/office/drawing/2014/main" id="{1AD53842-6197-22BF-887B-39FD83B1A96C}"/>
                    </a:ext>
                  </a:extLst>
                </p14:cNvPr>
                <p14:cNvContentPartPr/>
                <p14:nvPr/>
              </p14:nvContentPartPr>
              <p14:xfrm>
                <a:off x="594060" y="4279660"/>
                <a:ext cx="360" cy="360"/>
              </p14:xfrm>
            </p:contentPart>
          </mc:Choice>
          <mc:Fallback xmlns="">
            <p:pic>
              <p:nvPicPr>
                <p:cNvPr id="11" name="Encre 10">
                  <a:extLst>
                    <a:ext uri="{FF2B5EF4-FFF2-40B4-BE49-F238E27FC236}">
                      <a16:creationId xmlns:a16="http://schemas.microsoft.com/office/drawing/2014/main" id="{1AD53842-6197-22BF-887B-39FD83B1A96C}"/>
                    </a:ext>
                  </a:extLst>
                </p:cNvPr>
                <p:cNvPicPr/>
                <p:nvPr/>
              </p:nvPicPr>
              <p:blipFill>
                <a:blip r:embed="rId4"/>
                <a:stretch>
                  <a:fillRect/>
                </a:stretch>
              </p:blipFill>
              <p:spPr>
                <a:xfrm>
                  <a:off x="585420" y="42710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Encre 11">
                  <a:extLst>
                    <a:ext uri="{FF2B5EF4-FFF2-40B4-BE49-F238E27FC236}">
                      <a16:creationId xmlns:a16="http://schemas.microsoft.com/office/drawing/2014/main" id="{384F06F1-CE32-DAB4-DB34-40E073059F4C}"/>
                    </a:ext>
                  </a:extLst>
                </p14:cNvPr>
                <p14:cNvContentPartPr/>
                <p14:nvPr/>
              </p14:nvContentPartPr>
              <p14:xfrm>
                <a:off x="594060" y="4279660"/>
                <a:ext cx="360" cy="360"/>
              </p14:xfrm>
            </p:contentPart>
          </mc:Choice>
          <mc:Fallback xmlns="">
            <p:pic>
              <p:nvPicPr>
                <p:cNvPr id="12" name="Encre 11">
                  <a:extLst>
                    <a:ext uri="{FF2B5EF4-FFF2-40B4-BE49-F238E27FC236}">
                      <a16:creationId xmlns:a16="http://schemas.microsoft.com/office/drawing/2014/main" id="{384F06F1-CE32-DAB4-DB34-40E073059F4C}"/>
                    </a:ext>
                  </a:extLst>
                </p:cNvPr>
                <p:cNvPicPr/>
                <p:nvPr/>
              </p:nvPicPr>
              <p:blipFill>
                <a:blip r:embed="rId8"/>
                <a:stretch>
                  <a:fillRect/>
                </a:stretch>
              </p:blipFill>
              <p:spPr>
                <a:xfrm>
                  <a:off x="585420" y="42710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Encre 12">
                  <a:extLst>
                    <a:ext uri="{FF2B5EF4-FFF2-40B4-BE49-F238E27FC236}">
                      <a16:creationId xmlns:a16="http://schemas.microsoft.com/office/drawing/2014/main" id="{872DC33E-6F26-1195-FD5D-3AA791BFC117}"/>
                    </a:ext>
                  </a:extLst>
                </p14:cNvPr>
                <p14:cNvContentPartPr/>
                <p14:nvPr/>
              </p14:nvContentPartPr>
              <p14:xfrm>
                <a:off x="594060" y="4279660"/>
                <a:ext cx="360" cy="360"/>
              </p14:xfrm>
            </p:contentPart>
          </mc:Choice>
          <mc:Fallback xmlns="">
            <p:pic>
              <p:nvPicPr>
                <p:cNvPr id="13" name="Encre 12">
                  <a:extLst>
                    <a:ext uri="{FF2B5EF4-FFF2-40B4-BE49-F238E27FC236}">
                      <a16:creationId xmlns:a16="http://schemas.microsoft.com/office/drawing/2014/main" id="{872DC33E-6F26-1195-FD5D-3AA791BFC117}"/>
                    </a:ext>
                  </a:extLst>
                </p:cNvPr>
                <p:cNvPicPr/>
                <p:nvPr/>
              </p:nvPicPr>
              <p:blipFill>
                <a:blip r:embed="rId8"/>
                <a:stretch>
                  <a:fillRect/>
                </a:stretch>
              </p:blipFill>
              <p:spPr>
                <a:xfrm>
                  <a:off x="585420" y="42710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Encre 13">
                  <a:extLst>
                    <a:ext uri="{FF2B5EF4-FFF2-40B4-BE49-F238E27FC236}">
                      <a16:creationId xmlns:a16="http://schemas.microsoft.com/office/drawing/2014/main" id="{D90EE6E0-C3CA-5D33-850F-2A4ADBAB2F5F}"/>
                    </a:ext>
                  </a:extLst>
                </p14:cNvPr>
                <p14:cNvContentPartPr/>
                <p14:nvPr/>
              </p14:nvContentPartPr>
              <p14:xfrm>
                <a:off x="594060" y="4279660"/>
                <a:ext cx="360" cy="360"/>
              </p14:xfrm>
            </p:contentPart>
          </mc:Choice>
          <mc:Fallback xmlns="">
            <p:pic>
              <p:nvPicPr>
                <p:cNvPr id="14" name="Encre 13">
                  <a:extLst>
                    <a:ext uri="{FF2B5EF4-FFF2-40B4-BE49-F238E27FC236}">
                      <a16:creationId xmlns:a16="http://schemas.microsoft.com/office/drawing/2014/main" id="{D90EE6E0-C3CA-5D33-850F-2A4ADBAB2F5F}"/>
                    </a:ext>
                  </a:extLst>
                </p:cNvPr>
                <p:cNvPicPr/>
                <p:nvPr/>
              </p:nvPicPr>
              <p:blipFill>
                <a:blip r:embed="rId8"/>
                <a:stretch>
                  <a:fillRect/>
                </a:stretch>
              </p:blipFill>
              <p:spPr>
                <a:xfrm>
                  <a:off x="585420" y="42710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Encre 14">
                  <a:extLst>
                    <a:ext uri="{FF2B5EF4-FFF2-40B4-BE49-F238E27FC236}">
                      <a16:creationId xmlns:a16="http://schemas.microsoft.com/office/drawing/2014/main" id="{DFFF516B-A2B2-F9DF-0330-FFD6F6D4AEDE}"/>
                    </a:ext>
                  </a:extLst>
                </p14:cNvPr>
                <p14:cNvContentPartPr/>
                <p14:nvPr/>
              </p14:nvContentPartPr>
              <p14:xfrm>
                <a:off x="594060" y="4279660"/>
                <a:ext cx="360" cy="360"/>
              </p14:xfrm>
            </p:contentPart>
          </mc:Choice>
          <mc:Fallback xmlns="">
            <p:pic>
              <p:nvPicPr>
                <p:cNvPr id="15" name="Encre 14">
                  <a:extLst>
                    <a:ext uri="{FF2B5EF4-FFF2-40B4-BE49-F238E27FC236}">
                      <a16:creationId xmlns:a16="http://schemas.microsoft.com/office/drawing/2014/main" id="{DFFF516B-A2B2-F9DF-0330-FFD6F6D4AEDE}"/>
                    </a:ext>
                  </a:extLst>
                </p:cNvPr>
                <p:cNvPicPr/>
                <p:nvPr/>
              </p:nvPicPr>
              <p:blipFill>
                <a:blip r:embed="rId8"/>
                <a:stretch>
                  <a:fillRect/>
                </a:stretch>
              </p:blipFill>
              <p:spPr>
                <a:xfrm>
                  <a:off x="585420" y="42710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Encre 15">
                  <a:extLst>
                    <a:ext uri="{FF2B5EF4-FFF2-40B4-BE49-F238E27FC236}">
                      <a16:creationId xmlns:a16="http://schemas.microsoft.com/office/drawing/2014/main" id="{23351884-0E11-3D41-D6F8-23F29F1818CE}"/>
                    </a:ext>
                  </a:extLst>
                </p14:cNvPr>
                <p14:cNvContentPartPr/>
                <p14:nvPr/>
              </p14:nvContentPartPr>
              <p14:xfrm>
                <a:off x="594060" y="4279660"/>
                <a:ext cx="360" cy="360"/>
              </p14:xfrm>
            </p:contentPart>
          </mc:Choice>
          <mc:Fallback xmlns="">
            <p:pic>
              <p:nvPicPr>
                <p:cNvPr id="16" name="Encre 15">
                  <a:extLst>
                    <a:ext uri="{FF2B5EF4-FFF2-40B4-BE49-F238E27FC236}">
                      <a16:creationId xmlns:a16="http://schemas.microsoft.com/office/drawing/2014/main" id="{23351884-0E11-3D41-D6F8-23F29F1818CE}"/>
                    </a:ext>
                  </a:extLst>
                </p:cNvPr>
                <p:cNvPicPr/>
                <p:nvPr/>
              </p:nvPicPr>
              <p:blipFill>
                <a:blip r:embed="rId4"/>
                <a:stretch>
                  <a:fillRect/>
                </a:stretch>
              </p:blipFill>
              <p:spPr>
                <a:xfrm>
                  <a:off x="585420" y="4271020"/>
                  <a:ext cx="18000" cy="18000"/>
                </a:xfrm>
                <a:prstGeom prst="rect">
                  <a:avLst/>
                </a:prstGeom>
              </p:spPr>
            </p:pic>
          </mc:Fallback>
        </mc:AlternateContent>
      </p:grpSp>
      <p:grpSp>
        <p:nvGrpSpPr>
          <p:cNvPr id="27" name="Groupe 26">
            <a:extLst>
              <a:ext uri="{FF2B5EF4-FFF2-40B4-BE49-F238E27FC236}">
                <a16:creationId xmlns:a16="http://schemas.microsoft.com/office/drawing/2014/main" id="{73E68B6F-533D-3638-6226-7632D7B52885}"/>
              </a:ext>
            </a:extLst>
          </p:cNvPr>
          <p:cNvGrpSpPr/>
          <p:nvPr/>
        </p:nvGrpSpPr>
        <p:grpSpPr>
          <a:xfrm>
            <a:off x="566340" y="5229700"/>
            <a:ext cx="360" cy="360"/>
            <a:chOff x="566340" y="5229700"/>
            <a:chExt cx="360" cy="360"/>
          </a:xfrm>
        </p:grpSpPr>
        <mc:AlternateContent xmlns:mc="http://schemas.openxmlformats.org/markup-compatibility/2006" xmlns:p14="http://schemas.microsoft.com/office/powerpoint/2010/main">
          <mc:Choice Requires="p14">
            <p:contentPart p14:bwMode="auto" r:id="rId18">
              <p14:nvContentPartPr>
                <p14:cNvPr id="18" name="Encre 17">
                  <a:extLst>
                    <a:ext uri="{FF2B5EF4-FFF2-40B4-BE49-F238E27FC236}">
                      <a16:creationId xmlns:a16="http://schemas.microsoft.com/office/drawing/2014/main" id="{2914BB55-7A9D-97F8-5A15-3FBAAC13808D}"/>
                    </a:ext>
                  </a:extLst>
                </p14:cNvPr>
                <p14:cNvContentPartPr/>
                <p14:nvPr/>
              </p14:nvContentPartPr>
              <p14:xfrm>
                <a:off x="566340" y="5229700"/>
                <a:ext cx="360" cy="360"/>
              </p14:xfrm>
            </p:contentPart>
          </mc:Choice>
          <mc:Fallback xmlns="">
            <p:pic>
              <p:nvPicPr>
                <p:cNvPr id="18" name="Encre 17">
                  <a:extLst>
                    <a:ext uri="{FF2B5EF4-FFF2-40B4-BE49-F238E27FC236}">
                      <a16:creationId xmlns:a16="http://schemas.microsoft.com/office/drawing/2014/main" id="{2914BB55-7A9D-97F8-5A15-3FBAAC13808D}"/>
                    </a:ext>
                  </a:extLst>
                </p:cNvPr>
                <p:cNvPicPr/>
                <p:nvPr/>
              </p:nvPicPr>
              <p:blipFill>
                <a:blip r:embed="rId4"/>
                <a:stretch>
                  <a:fillRect/>
                </a:stretch>
              </p:blipFill>
              <p:spPr>
                <a:xfrm>
                  <a:off x="557340" y="52207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3" name="Encre 22">
                  <a:extLst>
                    <a:ext uri="{FF2B5EF4-FFF2-40B4-BE49-F238E27FC236}">
                      <a16:creationId xmlns:a16="http://schemas.microsoft.com/office/drawing/2014/main" id="{FB8BF8C0-527D-84A2-8925-F358667B503E}"/>
                    </a:ext>
                  </a:extLst>
                </p14:cNvPr>
                <p14:cNvContentPartPr/>
                <p14:nvPr/>
              </p14:nvContentPartPr>
              <p14:xfrm>
                <a:off x="566340" y="5229700"/>
                <a:ext cx="360" cy="360"/>
              </p14:xfrm>
            </p:contentPart>
          </mc:Choice>
          <mc:Fallback xmlns="">
            <p:pic>
              <p:nvPicPr>
                <p:cNvPr id="23" name="Encre 22">
                  <a:extLst>
                    <a:ext uri="{FF2B5EF4-FFF2-40B4-BE49-F238E27FC236}">
                      <a16:creationId xmlns:a16="http://schemas.microsoft.com/office/drawing/2014/main" id="{FB8BF8C0-527D-84A2-8925-F358667B503E}"/>
                    </a:ext>
                  </a:extLst>
                </p:cNvPr>
                <p:cNvPicPr/>
                <p:nvPr/>
              </p:nvPicPr>
              <p:blipFill>
                <a:blip r:embed="rId8"/>
                <a:stretch>
                  <a:fillRect/>
                </a:stretch>
              </p:blipFill>
              <p:spPr>
                <a:xfrm>
                  <a:off x="557340" y="52207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4" name="Encre 23">
                  <a:extLst>
                    <a:ext uri="{FF2B5EF4-FFF2-40B4-BE49-F238E27FC236}">
                      <a16:creationId xmlns:a16="http://schemas.microsoft.com/office/drawing/2014/main" id="{6F58E285-27D8-3A1A-A75C-6E5548AE599D}"/>
                    </a:ext>
                  </a:extLst>
                </p14:cNvPr>
                <p14:cNvContentPartPr/>
                <p14:nvPr/>
              </p14:nvContentPartPr>
              <p14:xfrm>
                <a:off x="566340" y="5229700"/>
                <a:ext cx="360" cy="360"/>
              </p14:xfrm>
            </p:contentPart>
          </mc:Choice>
          <mc:Fallback xmlns="">
            <p:pic>
              <p:nvPicPr>
                <p:cNvPr id="24" name="Encre 23">
                  <a:extLst>
                    <a:ext uri="{FF2B5EF4-FFF2-40B4-BE49-F238E27FC236}">
                      <a16:creationId xmlns:a16="http://schemas.microsoft.com/office/drawing/2014/main" id="{6F58E285-27D8-3A1A-A75C-6E5548AE599D}"/>
                    </a:ext>
                  </a:extLst>
                </p:cNvPr>
                <p:cNvPicPr/>
                <p:nvPr/>
              </p:nvPicPr>
              <p:blipFill>
                <a:blip r:embed="rId8"/>
                <a:stretch>
                  <a:fillRect/>
                </a:stretch>
              </p:blipFill>
              <p:spPr>
                <a:xfrm>
                  <a:off x="557340" y="52207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Encre 24">
                  <a:extLst>
                    <a:ext uri="{FF2B5EF4-FFF2-40B4-BE49-F238E27FC236}">
                      <a16:creationId xmlns:a16="http://schemas.microsoft.com/office/drawing/2014/main" id="{BA25952A-37A4-7E4E-0BE9-BB0D291C016E}"/>
                    </a:ext>
                  </a:extLst>
                </p14:cNvPr>
                <p14:cNvContentPartPr/>
                <p14:nvPr/>
              </p14:nvContentPartPr>
              <p14:xfrm>
                <a:off x="566340" y="5229700"/>
                <a:ext cx="360" cy="360"/>
              </p14:xfrm>
            </p:contentPart>
          </mc:Choice>
          <mc:Fallback xmlns="">
            <p:pic>
              <p:nvPicPr>
                <p:cNvPr id="25" name="Encre 24">
                  <a:extLst>
                    <a:ext uri="{FF2B5EF4-FFF2-40B4-BE49-F238E27FC236}">
                      <a16:creationId xmlns:a16="http://schemas.microsoft.com/office/drawing/2014/main" id="{BA25952A-37A4-7E4E-0BE9-BB0D291C016E}"/>
                    </a:ext>
                  </a:extLst>
                </p:cNvPr>
                <p:cNvPicPr/>
                <p:nvPr/>
              </p:nvPicPr>
              <p:blipFill>
                <a:blip r:embed="rId8"/>
                <a:stretch>
                  <a:fillRect/>
                </a:stretch>
              </p:blipFill>
              <p:spPr>
                <a:xfrm>
                  <a:off x="557340" y="52207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Encre 25">
                  <a:extLst>
                    <a:ext uri="{FF2B5EF4-FFF2-40B4-BE49-F238E27FC236}">
                      <a16:creationId xmlns:a16="http://schemas.microsoft.com/office/drawing/2014/main" id="{E8BD2A8A-D281-37EF-B72D-D4E5DFFF9C89}"/>
                    </a:ext>
                  </a:extLst>
                </p14:cNvPr>
                <p14:cNvContentPartPr/>
                <p14:nvPr/>
              </p14:nvContentPartPr>
              <p14:xfrm>
                <a:off x="566340" y="5229700"/>
                <a:ext cx="360" cy="360"/>
              </p14:xfrm>
            </p:contentPart>
          </mc:Choice>
          <mc:Fallback xmlns="">
            <p:pic>
              <p:nvPicPr>
                <p:cNvPr id="26" name="Encre 25">
                  <a:extLst>
                    <a:ext uri="{FF2B5EF4-FFF2-40B4-BE49-F238E27FC236}">
                      <a16:creationId xmlns:a16="http://schemas.microsoft.com/office/drawing/2014/main" id="{E8BD2A8A-D281-37EF-B72D-D4E5DFFF9C89}"/>
                    </a:ext>
                  </a:extLst>
                </p:cNvPr>
                <p:cNvPicPr/>
                <p:nvPr/>
              </p:nvPicPr>
              <p:blipFill>
                <a:blip r:embed="rId4"/>
                <a:stretch>
                  <a:fillRect/>
                </a:stretch>
              </p:blipFill>
              <p:spPr>
                <a:xfrm>
                  <a:off x="557340" y="5220700"/>
                  <a:ext cx="18000" cy="18000"/>
                </a:xfrm>
                <a:prstGeom prst="rect">
                  <a:avLst/>
                </a:prstGeom>
              </p:spPr>
            </p:pic>
          </mc:Fallback>
        </mc:AlternateContent>
      </p:grpSp>
      <p:grpSp>
        <p:nvGrpSpPr>
          <p:cNvPr id="36" name="Groupe 35">
            <a:extLst>
              <a:ext uri="{FF2B5EF4-FFF2-40B4-BE49-F238E27FC236}">
                <a16:creationId xmlns:a16="http://schemas.microsoft.com/office/drawing/2014/main" id="{B5893498-98F2-76B1-A6F7-D38118DAFDA6}"/>
              </a:ext>
            </a:extLst>
          </p:cNvPr>
          <p:cNvGrpSpPr/>
          <p:nvPr/>
        </p:nvGrpSpPr>
        <p:grpSpPr>
          <a:xfrm>
            <a:off x="586500" y="6197380"/>
            <a:ext cx="360" cy="12960"/>
            <a:chOff x="586500" y="6197380"/>
            <a:chExt cx="360" cy="12960"/>
          </a:xfrm>
        </p:grpSpPr>
        <mc:AlternateContent xmlns:mc="http://schemas.openxmlformats.org/markup-compatibility/2006" xmlns:p14="http://schemas.microsoft.com/office/powerpoint/2010/main">
          <mc:Choice Requires="p14">
            <p:contentPart p14:bwMode="auto" r:id="rId23">
              <p14:nvContentPartPr>
                <p14:cNvPr id="28" name="Encre 27">
                  <a:extLst>
                    <a:ext uri="{FF2B5EF4-FFF2-40B4-BE49-F238E27FC236}">
                      <a16:creationId xmlns:a16="http://schemas.microsoft.com/office/drawing/2014/main" id="{6940AC31-448C-C366-A817-ADED30E203D8}"/>
                    </a:ext>
                  </a:extLst>
                </p14:cNvPr>
                <p14:cNvContentPartPr/>
                <p14:nvPr/>
              </p14:nvContentPartPr>
              <p14:xfrm>
                <a:off x="586500" y="6209980"/>
                <a:ext cx="360" cy="360"/>
              </p14:xfrm>
            </p:contentPart>
          </mc:Choice>
          <mc:Fallback xmlns="">
            <p:pic>
              <p:nvPicPr>
                <p:cNvPr id="28" name="Encre 27">
                  <a:extLst>
                    <a:ext uri="{FF2B5EF4-FFF2-40B4-BE49-F238E27FC236}">
                      <a16:creationId xmlns:a16="http://schemas.microsoft.com/office/drawing/2014/main" id="{6940AC31-448C-C366-A817-ADED30E203D8}"/>
                    </a:ext>
                  </a:extLst>
                </p:cNvPr>
                <p:cNvPicPr/>
                <p:nvPr/>
              </p:nvPicPr>
              <p:blipFill>
                <a:blip r:embed="rId24"/>
                <a:stretch>
                  <a:fillRect/>
                </a:stretch>
              </p:blipFill>
              <p:spPr>
                <a:xfrm>
                  <a:off x="577860" y="62013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9" name="Encre 28">
                  <a:extLst>
                    <a:ext uri="{FF2B5EF4-FFF2-40B4-BE49-F238E27FC236}">
                      <a16:creationId xmlns:a16="http://schemas.microsoft.com/office/drawing/2014/main" id="{C66166F8-3A99-BD09-1B94-DA04F8FB6148}"/>
                    </a:ext>
                  </a:extLst>
                </p14:cNvPr>
                <p14:cNvContentPartPr/>
                <p14:nvPr/>
              </p14:nvContentPartPr>
              <p14:xfrm>
                <a:off x="586500" y="6209980"/>
                <a:ext cx="360" cy="360"/>
              </p14:xfrm>
            </p:contentPart>
          </mc:Choice>
          <mc:Fallback xmlns="">
            <p:pic>
              <p:nvPicPr>
                <p:cNvPr id="29" name="Encre 28">
                  <a:extLst>
                    <a:ext uri="{FF2B5EF4-FFF2-40B4-BE49-F238E27FC236}">
                      <a16:creationId xmlns:a16="http://schemas.microsoft.com/office/drawing/2014/main" id="{C66166F8-3A99-BD09-1B94-DA04F8FB6148}"/>
                    </a:ext>
                  </a:extLst>
                </p:cNvPr>
                <p:cNvPicPr/>
                <p:nvPr/>
              </p:nvPicPr>
              <p:blipFill>
                <a:blip r:embed="rId26"/>
                <a:stretch>
                  <a:fillRect/>
                </a:stretch>
              </p:blipFill>
              <p:spPr>
                <a:xfrm>
                  <a:off x="577860" y="62013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0" name="Encre 29">
                  <a:extLst>
                    <a:ext uri="{FF2B5EF4-FFF2-40B4-BE49-F238E27FC236}">
                      <a16:creationId xmlns:a16="http://schemas.microsoft.com/office/drawing/2014/main" id="{CC0D59B3-6831-2B3B-4201-4586161280AF}"/>
                    </a:ext>
                  </a:extLst>
                </p14:cNvPr>
                <p14:cNvContentPartPr/>
                <p14:nvPr/>
              </p14:nvContentPartPr>
              <p14:xfrm>
                <a:off x="586500" y="6209980"/>
                <a:ext cx="360" cy="360"/>
              </p14:xfrm>
            </p:contentPart>
          </mc:Choice>
          <mc:Fallback xmlns="">
            <p:pic>
              <p:nvPicPr>
                <p:cNvPr id="30" name="Encre 29">
                  <a:extLst>
                    <a:ext uri="{FF2B5EF4-FFF2-40B4-BE49-F238E27FC236}">
                      <a16:creationId xmlns:a16="http://schemas.microsoft.com/office/drawing/2014/main" id="{CC0D59B3-6831-2B3B-4201-4586161280AF}"/>
                    </a:ext>
                  </a:extLst>
                </p:cNvPr>
                <p:cNvPicPr/>
                <p:nvPr/>
              </p:nvPicPr>
              <p:blipFill>
                <a:blip r:embed="rId26"/>
                <a:stretch>
                  <a:fillRect/>
                </a:stretch>
              </p:blipFill>
              <p:spPr>
                <a:xfrm>
                  <a:off x="577860" y="62013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1" name="Encre 30">
                  <a:extLst>
                    <a:ext uri="{FF2B5EF4-FFF2-40B4-BE49-F238E27FC236}">
                      <a16:creationId xmlns:a16="http://schemas.microsoft.com/office/drawing/2014/main" id="{3D39E7B3-84AB-EB10-8E2A-5018E2203692}"/>
                    </a:ext>
                  </a:extLst>
                </p14:cNvPr>
                <p14:cNvContentPartPr/>
                <p14:nvPr/>
              </p14:nvContentPartPr>
              <p14:xfrm>
                <a:off x="586500" y="6209980"/>
                <a:ext cx="360" cy="360"/>
              </p14:xfrm>
            </p:contentPart>
          </mc:Choice>
          <mc:Fallback xmlns="">
            <p:pic>
              <p:nvPicPr>
                <p:cNvPr id="31" name="Encre 30">
                  <a:extLst>
                    <a:ext uri="{FF2B5EF4-FFF2-40B4-BE49-F238E27FC236}">
                      <a16:creationId xmlns:a16="http://schemas.microsoft.com/office/drawing/2014/main" id="{3D39E7B3-84AB-EB10-8E2A-5018E2203692}"/>
                    </a:ext>
                  </a:extLst>
                </p:cNvPr>
                <p:cNvPicPr/>
                <p:nvPr/>
              </p:nvPicPr>
              <p:blipFill>
                <a:blip r:embed="rId26"/>
                <a:stretch>
                  <a:fillRect/>
                </a:stretch>
              </p:blipFill>
              <p:spPr>
                <a:xfrm>
                  <a:off x="577860" y="62013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 name="Encre 31">
                  <a:extLst>
                    <a:ext uri="{FF2B5EF4-FFF2-40B4-BE49-F238E27FC236}">
                      <a16:creationId xmlns:a16="http://schemas.microsoft.com/office/drawing/2014/main" id="{AB0BCC05-1C8D-2835-22F8-85F0F6EE373C}"/>
                    </a:ext>
                  </a:extLst>
                </p14:cNvPr>
                <p14:cNvContentPartPr/>
                <p14:nvPr/>
              </p14:nvContentPartPr>
              <p14:xfrm>
                <a:off x="586500" y="6209980"/>
                <a:ext cx="360" cy="360"/>
              </p14:xfrm>
            </p:contentPart>
          </mc:Choice>
          <mc:Fallback xmlns="">
            <p:pic>
              <p:nvPicPr>
                <p:cNvPr id="32" name="Encre 31">
                  <a:extLst>
                    <a:ext uri="{FF2B5EF4-FFF2-40B4-BE49-F238E27FC236}">
                      <a16:creationId xmlns:a16="http://schemas.microsoft.com/office/drawing/2014/main" id="{AB0BCC05-1C8D-2835-22F8-85F0F6EE373C}"/>
                    </a:ext>
                  </a:extLst>
                </p:cNvPr>
                <p:cNvPicPr/>
                <p:nvPr/>
              </p:nvPicPr>
              <p:blipFill>
                <a:blip r:embed="rId24"/>
                <a:stretch>
                  <a:fillRect/>
                </a:stretch>
              </p:blipFill>
              <p:spPr>
                <a:xfrm>
                  <a:off x="577860" y="62013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Encre 33">
                  <a:extLst>
                    <a:ext uri="{FF2B5EF4-FFF2-40B4-BE49-F238E27FC236}">
                      <a16:creationId xmlns:a16="http://schemas.microsoft.com/office/drawing/2014/main" id="{17B2167F-94C4-5DC6-BCAD-752E00BC23F5}"/>
                    </a:ext>
                  </a:extLst>
                </p14:cNvPr>
                <p14:cNvContentPartPr/>
                <p14:nvPr/>
              </p14:nvContentPartPr>
              <p14:xfrm>
                <a:off x="586500" y="6197380"/>
                <a:ext cx="360" cy="360"/>
              </p14:xfrm>
            </p:contentPart>
          </mc:Choice>
          <mc:Fallback xmlns="">
            <p:pic>
              <p:nvPicPr>
                <p:cNvPr id="34" name="Encre 33">
                  <a:extLst>
                    <a:ext uri="{FF2B5EF4-FFF2-40B4-BE49-F238E27FC236}">
                      <a16:creationId xmlns:a16="http://schemas.microsoft.com/office/drawing/2014/main" id="{17B2167F-94C4-5DC6-BCAD-752E00BC23F5}"/>
                    </a:ext>
                  </a:extLst>
                </p:cNvPr>
                <p:cNvPicPr/>
                <p:nvPr/>
              </p:nvPicPr>
              <p:blipFill>
                <a:blip r:embed="rId4"/>
                <a:stretch>
                  <a:fillRect/>
                </a:stretch>
              </p:blipFill>
              <p:spPr>
                <a:xfrm>
                  <a:off x="577860" y="61887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5" name="Encre 34">
                  <a:extLst>
                    <a:ext uri="{FF2B5EF4-FFF2-40B4-BE49-F238E27FC236}">
                      <a16:creationId xmlns:a16="http://schemas.microsoft.com/office/drawing/2014/main" id="{1BBC5243-680B-5864-C6B6-929587822CBA}"/>
                    </a:ext>
                  </a:extLst>
                </p14:cNvPr>
                <p14:cNvContentPartPr/>
                <p14:nvPr/>
              </p14:nvContentPartPr>
              <p14:xfrm>
                <a:off x="586500" y="6197380"/>
                <a:ext cx="360" cy="360"/>
              </p14:xfrm>
            </p:contentPart>
          </mc:Choice>
          <mc:Fallback xmlns="">
            <p:pic>
              <p:nvPicPr>
                <p:cNvPr id="35" name="Encre 34">
                  <a:extLst>
                    <a:ext uri="{FF2B5EF4-FFF2-40B4-BE49-F238E27FC236}">
                      <a16:creationId xmlns:a16="http://schemas.microsoft.com/office/drawing/2014/main" id="{1BBC5243-680B-5864-C6B6-929587822CBA}"/>
                    </a:ext>
                  </a:extLst>
                </p:cNvPr>
                <p:cNvPicPr/>
                <p:nvPr/>
              </p:nvPicPr>
              <p:blipFill>
                <a:blip r:embed="rId8"/>
                <a:stretch>
                  <a:fillRect/>
                </a:stretch>
              </p:blipFill>
              <p:spPr>
                <a:xfrm>
                  <a:off x="577860" y="6188740"/>
                  <a:ext cx="18000" cy="18000"/>
                </a:xfrm>
                <a:prstGeom prst="rect">
                  <a:avLst/>
                </a:prstGeom>
              </p:spPr>
            </p:pic>
          </mc:Fallback>
        </mc:AlternateContent>
      </p:grpSp>
    </p:spTree>
    <p:extLst>
      <p:ext uri="{BB962C8B-B14F-4D97-AF65-F5344CB8AC3E}">
        <p14:creationId xmlns:p14="http://schemas.microsoft.com/office/powerpoint/2010/main" val="3537380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a:t>
            </a:r>
            <a:r>
              <a:rPr lang="fr-FR" sz="2800" dirty="0">
                <a:solidFill>
                  <a:schemeClr val="accent1"/>
                </a:solidFill>
                <a:latin typeface="Segoe UI" panose="020B0502040204020203" pitchFamily="34" charset="0"/>
                <a:cs typeface="Segoe UI" panose="020B0502040204020203" pitchFamily="34" charset="0"/>
              </a:rPr>
              <a:t>benchmark </a:t>
            </a:r>
            <a:r>
              <a:rPr lang="fr-FR" sz="2800" dirty="0">
                <a:solidFill>
                  <a:prstClr val="black">
                    <a:lumMod val="75000"/>
                    <a:lumOff val="25000"/>
                  </a:prstClr>
                </a:solidFill>
                <a:latin typeface="Segoe UI" panose="020B0502040204020203" pitchFamily="34" charset="0"/>
                <a:cs typeface="Segoe UI" panose="020B0502040204020203" pitchFamily="34" charset="0"/>
              </a:rPr>
              <a:t>des concurrents</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a:t>
              </a:r>
            </a:p>
          </p:txBody>
        </p:sp>
      </p:grpSp>
      <p:sp>
        <p:nvSpPr>
          <p:cNvPr id="4" name="Espace réservé du contenu 17">
            <a:extLst>
              <a:ext uri="{FF2B5EF4-FFF2-40B4-BE49-F238E27FC236}">
                <a16:creationId xmlns:a16="http://schemas.microsoft.com/office/drawing/2014/main" id="{CC97BFD4-3A48-7BF9-E4A6-22646E6B208F}"/>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L'Hôtel du Louvre se positionne parmi des concurrents prestigieux tels que :</a:t>
            </a:r>
          </a:p>
          <a:p>
            <a:pPr marL="0" indent="0" algn="just">
              <a:lnSpc>
                <a:spcPct val="107000"/>
              </a:lnSpc>
              <a:spcAft>
                <a:spcPts val="800"/>
              </a:spcAft>
              <a:buNone/>
            </a:pPr>
            <a:r>
              <a:rPr lang="fr-FR" sz="2400" kern="100" dirty="0">
                <a:latin typeface="Calibri" panose="020F0502020204030204" pitchFamily="34" charset="0"/>
                <a:ea typeface="Calibri" panose="020F0502020204030204" pitchFamily="34" charset="0"/>
                <a:cs typeface="Times New Roman" panose="02020603050405020304" pitchFamily="18" charset="0"/>
              </a:rPr>
              <a:t>- </a:t>
            </a: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le Ritz Paris</a:t>
            </a:r>
          </a:p>
          <a:p>
            <a:pPr algn="just">
              <a:lnSpc>
                <a:spcPct val="107000"/>
              </a:lnSpc>
              <a:spcAft>
                <a:spcPts val="800"/>
              </a:spcAft>
              <a:buFontTx/>
              <a:buChar char="-"/>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le Plaza Athénée </a:t>
            </a:r>
          </a:p>
          <a:p>
            <a:pPr algn="just">
              <a:lnSpc>
                <a:spcPct val="107000"/>
              </a:lnSpc>
              <a:spcAft>
                <a:spcPts val="800"/>
              </a:spcAft>
              <a:buFontTx/>
              <a:buChar char="-"/>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le Shangri-La</a:t>
            </a:r>
          </a:p>
          <a:p>
            <a:pPr algn="just">
              <a:lnSpc>
                <a:spcPct val="107000"/>
              </a:lnSpc>
              <a:spcAft>
                <a:spcPts val="800"/>
              </a:spcAft>
              <a:buFontTx/>
              <a:buChar char="-"/>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Le royal monceau</a:t>
            </a: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Tree>
    <p:extLst>
      <p:ext uri="{BB962C8B-B14F-4D97-AF65-F5344CB8AC3E}">
        <p14:creationId xmlns:p14="http://schemas.microsoft.com/office/powerpoint/2010/main" val="870152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F4040AE-F840-6526-4AB9-A3D52FC819D5}"/>
              </a:ext>
            </a:extLst>
          </p:cNvPr>
          <p:cNvPicPr>
            <a:picLocks noChangeAspect="1"/>
          </p:cNvPicPr>
          <p:nvPr/>
        </p:nvPicPr>
        <p:blipFill>
          <a:blip r:embed="rId3"/>
          <a:stretch>
            <a:fillRect/>
          </a:stretch>
        </p:blipFill>
        <p:spPr>
          <a:xfrm>
            <a:off x="920015" y="1264185"/>
            <a:ext cx="10052785" cy="5365214"/>
          </a:xfrm>
          <a:prstGeom prst="rect">
            <a:avLst/>
          </a:prstGeom>
        </p:spPr>
      </p:pic>
    </p:spTree>
    <p:extLst>
      <p:ext uri="{BB962C8B-B14F-4D97-AF65-F5344CB8AC3E}">
        <p14:creationId xmlns:p14="http://schemas.microsoft.com/office/powerpoint/2010/main" val="1546336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4C8A713-70B7-0CC4-03B8-1B3493908074}"/>
              </a:ext>
            </a:extLst>
          </p:cNvPr>
          <p:cNvPicPr>
            <a:picLocks noChangeAspect="1"/>
          </p:cNvPicPr>
          <p:nvPr/>
        </p:nvPicPr>
        <p:blipFill>
          <a:blip r:embed="rId3"/>
          <a:stretch>
            <a:fillRect/>
          </a:stretch>
        </p:blipFill>
        <p:spPr>
          <a:xfrm>
            <a:off x="720320" y="1335034"/>
            <a:ext cx="10355120" cy="5315692"/>
          </a:xfrm>
          <a:prstGeom prst="rect">
            <a:avLst/>
          </a:prstGeom>
        </p:spPr>
      </p:pic>
    </p:spTree>
    <p:extLst>
      <p:ext uri="{BB962C8B-B14F-4D97-AF65-F5344CB8AC3E}">
        <p14:creationId xmlns:p14="http://schemas.microsoft.com/office/powerpoint/2010/main" val="42579099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389D464-2F6A-20DE-EAE9-DDFB2359BC5C}"/>
              </a:ext>
            </a:extLst>
          </p:cNvPr>
          <p:cNvPicPr>
            <a:picLocks noChangeAspect="1"/>
          </p:cNvPicPr>
          <p:nvPr/>
        </p:nvPicPr>
        <p:blipFill>
          <a:blip r:embed="rId3"/>
          <a:stretch>
            <a:fillRect/>
          </a:stretch>
        </p:blipFill>
        <p:spPr>
          <a:xfrm>
            <a:off x="2662829" y="49618"/>
            <a:ext cx="6516613" cy="6508695"/>
          </a:xfrm>
          <a:prstGeom prst="rect">
            <a:avLst/>
          </a:prstGeom>
        </p:spPr>
      </p:pic>
    </p:spTree>
    <p:extLst>
      <p:ext uri="{BB962C8B-B14F-4D97-AF65-F5344CB8AC3E}">
        <p14:creationId xmlns:p14="http://schemas.microsoft.com/office/powerpoint/2010/main" val="1019204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a:t>
            </a:r>
            <a:r>
              <a:rPr lang="fr-FR" sz="2800" dirty="0">
                <a:solidFill>
                  <a:schemeClr val="accent1"/>
                </a:solidFill>
                <a:latin typeface="Segoe UI" panose="020B0502040204020203" pitchFamily="34" charset="0"/>
                <a:cs typeface="Segoe UI" panose="020B0502040204020203" pitchFamily="34" charset="0"/>
              </a:rPr>
              <a:t>SWOT </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pic>
        <p:nvPicPr>
          <p:cNvPr id="2" name="Image 1">
            <a:extLst>
              <a:ext uri="{FF2B5EF4-FFF2-40B4-BE49-F238E27FC236}">
                <a16:creationId xmlns:a16="http://schemas.microsoft.com/office/drawing/2014/main" id="{66562F64-1509-9010-9A4A-0D2C0EFB74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2868" y="336866"/>
            <a:ext cx="8393852" cy="6236653"/>
          </a:xfrm>
          <a:prstGeom prst="rect">
            <a:avLst/>
          </a:prstGeom>
        </p:spPr>
      </p:pic>
    </p:spTree>
    <p:extLst>
      <p:ext uri="{BB962C8B-B14F-4D97-AF65-F5344CB8AC3E}">
        <p14:creationId xmlns:p14="http://schemas.microsoft.com/office/powerpoint/2010/main" val="3842940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a:t>
            </a:r>
            <a:r>
              <a:rPr lang="fr-FR" sz="2800" dirty="0">
                <a:solidFill>
                  <a:schemeClr val="accent1"/>
                </a:solidFill>
                <a:latin typeface="Segoe UI" panose="020B0502040204020203" pitchFamily="34" charset="0"/>
                <a:cs typeface="Segoe UI" panose="020B0502040204020203" pitchFamily="34" charset="0"/>
              </a:rPr>
              <a:t>SWOT </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sp>
        <p:nvSpPr>
          <p:cNvPr id="3" name="Espace réservé du contenu 17">
            <a:extLst>
              <a:ext uri="{FF2B5EF4-FFF2-40B4-BE49-F238E27FC236}">
                <a16:creationId xmlns:a16="http://schemas.microsoft.com/office/drawing/2014/main" id="{458F3755-5CD4-C991-680B-61B29736519B}"/>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Forces: Emplacement central, expérience unique mêlant histoire et modernité.</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Faiblesses: Présence en ligne et nombre d'abonnés sur les réseaux sociaux inférieurs à ceux des concurrents.</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Opportunités: Amélioration du SEO, actions marketing pour fidéliser les anciens clients et attirer une nouvelle clientèle plus jeune et connectée.</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Menaces: Concurrence intense, évolution des attentes des clients.</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Tree>
    <p:extLst>
      <p:ext uri="{BB962C8B-B14F-4D97-AF65-F5344CB8AC3E}">
        <p14:creationId xmlns:p14="http://schemas.microsoft.com/office/powerpoint/2010/main" val="8933778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La </a:t>
            </a:r>
            <a:r>
              <a:rPr lang="fr-FR" dirty="0">
                <a:solidFill>
                  <a:schemeClr val="accent1"/>
                </a:solidFill>
                <a:latin typeface="Segoe UI" panose="020B0502040204020203" pitchFamily="34" charset="0"/>
                <a:cs typeface="Segoe UI" panose="020B0502040204020203" pitchFamily="34" charset="0"/>
              </a:rPr>
              <a:t>segmentation</a:t>
            </a:r>
            <a:r>
              <a:rPr lang="fr-FR" sz="2800" dirty="0">
                <a:solidFill>
                  <a:schemeClr val="accent1"/>
                </a:solidFill>
                <a:latin typeface="Segoe UI" panose="020B0502040204020203" pitchFamily="34" charset="0"/>
                <a:cs typeface="Segoe UI" panose="020B0502040204020203" pitchFamily="34" charset="0"/>
              </a:rPr>
              <a:t> </a:t>
            </a:r>
            <a:r>
              <a:rPr lang="fr-FR" sz="2800" dirty="0">
                <a:solidFill>
                  <a:prstClr val="black">
                    <a:lumMod val="75000"/>
                    <a:lumOff val="25000"/>
                  </a:prstClr>
                </a:solidFill>
                <a:latin typeface="Segoe UI" panose="020B0502040204020203" pitchFamily="34" charset="0"/>
                <a:cs typeface="Segoe UI" panose="020B0502040204020203" pitchFamily="34" charset="0"/>
              </a:rPr>
              <a:t>des cibles</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a:t>
              </a:r>
            </a:p>
          </p:txBody>
        </p:sp>
      </p:grpSp>
      <p:pic>
        <p:nvPicPr>
          <p:cNvPr id="4" name="Image 3">
            <a:extLst>
              <a:ext uri="{FF2B5EF4-FFF2-40B4-BE49-F238E27FC236}">
                <a16:creationId xmlns:a16="http://schemas.microsoft.com/office/drawing/2014/main" id="{7F666ABD-CA3F-79FF-6FC0-0ADA6B5F45FD}"/>
              </a:ext>
            </a:extLst>
          </p:cNvPr>
          <p:cNvPicPr>
            <a:picLocks noChangeAspect="1"/>
          </p:cNvPicPr>
          <p:nvPr/>
        </p:nvPicPr>
        <p:blipFill>
          <a:blip r:embed="rId3"/>
          <a:stretch>
            <a:fillRect/>
          </a:stretch>
        </p:blipFill>
        <p:spPr>
          <a:xfrm>
            <a:off x="1613862" y="2052341"/>
            <a:ext cx="8964276" cy="4239217"/>
          </a:xfrm>
          <a:prstGeom prst="rect">
            <a:avLst/>
          </a:prstGeom>
        </p:spPr>
      </p:pic>
    </p:spTree>
    <p:extLst>
      <p:ext uri="{BB962C8B-B14F-4D97-AF65-F5344CB8AC3E}">
        <p14:creationId xmlns:p14="http://schemas.microsoft.com/office/powerpoint/2010/main" val="1400168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La </a:t>
            </a:r>
            <a:r>
              <a:rPr lang="fr-FR" dirty="0">
                <a:solidFill>
                  <a:schemeClr val="accent1"/>
                </a:solidFill>
                <a:latin typeface="Segoe UI" panose="020B0502040204020203" pitchFamily="34" charset="0"/>
                <a:cs typeface="Segoe UI" panose="020B0502040204020203" pitchFamily="34" charset="0"/>
              </a:rPr>
              <a:t>segmentation</a:t>
            </a:r>
            <a:r>
              <a:rPr lang="fr-FR" sz="2800" dirty="0">
                <a:solidFill>
                  <a:schemeClr val="accent1"/>
                </a:solidFill>
                <a:latin typeface="Segoe UI" panose="020B0502040204020203" pitchFamily="34" charset="0"/>
                <a:cs typeface="Segoe UI" panose="020B0502040204020203" pitchFamily="34" charset="0"/>
              </a:rPr>
              <a:t> </a:t>
            </a:r>
            <a:r>
              <a:rPr lang="fr-FR" sz="2800" dirty="0">
                <a:solidFill>
                  <a:prstClr val="black">
                    <a:lumMod val="75000"/>
                    <a:lumOff val="25000"/>
                  </a:prstClr>
                </a:solidFill>
                <a:latin typeface="Segoe UI" panose="020B0502040204020203" pitchFamily="34" charset="0"/>
                <a:cs typeface="Segoe UI" panose="020B0502040204020203" pitchFamily="34" charset="0"/>
              </a:rPr>
              <a:t>des cibles</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a:t>
              </a:r>
            </a:p>
          </p:txBody>
        </p:sp>
      </p:grpSp>
      <p:sp>
        <p:nvSpPr>
          <p:cNvPr id="2" name="Espace réservé du contenu 17">
            <a:extLst>
              <a:ext uri="{FF2B5EF4-FFF2-40B4-BE49-F238E27FC236}">
                <a16:creationId xmlns:a16="http://schemas.microsoft.com/office/drawing/2014/main" id="{0E89F77A-38B4-F2F4-CDB1-DD1A2A1A7C6B}"/>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 Cœurs de cibles: Fidélisation de la clientèle régulière</a:t>
            </a:r>
            <a:endParaRPr lang="fr-FR" sz="1200" b="1" dirty="0">
              <a:solidFill>
                <a:srgbClr val="FF0000"/>
              </a:solidFill>
              <a:effectLst/>
              <a:ea typeface="Open Sans Light" panose="020B03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accent1"/>
                </a:solidFill>
                <a:effectLst/>
                <a:latin typeface="Arial" panose="020B0604020202020204" pitchFamily="34" charset="0"/>
              </a:rPr>
              <a:t>Touristes Internationaux de Luxe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Âge :</a:t>
            </a:r>
            <a:r>
              <a:rPr kumimoji="0" lang="fr-FR" altLang="fr-FR" sz="1600" b="0" i="0" u="none" strike="noStrike" cap="none" normalizeH="0" baseline="0" dirty="0">
                <a:ln>
                  <a:noFill/>
                </a:ln>
                <a:solidFill>
                  <a:schemeClr val="tx1"/>
                </a:solidFill>
                <a:effectLst/>
                <a:latin typeface="Arial" panose="020B0604020202020204" pitchFamily="34" charset="0"/>
              </a:rPr>
              <a:t> 30-60 ans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Description :</a:t>
            </a:r>
            <a:r>
              <a:rPr kumimoji="0" lang="fr-FR" altLang="fr-FR" sz="1600" b="0" i="0" u="none" strike="noStrike" cap="none" normalizeH="0" baseline="0" dirty="0">
                <a:ln>
                  <a:noFill/>
                </a:ln>
                <a:solidFill>
                  <a:schemeClr val="tx1"/>
                </a:solidFill>
                <a:effectLst/>
                <a:latin typeface="Arial" panose="020B0604020202020204" pitchFamily="34" charset="0"/>
              </a:rPr>
              <a:t> Voyageurs d'Amérique du Nord, d'Europe et d'Asie recherchant une expérience haut de gamme.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Motif :</a:t>
            </a:r>
            <a:r>
              <a:rPr kumimoji="0" lang="fr-FR" altLang="fr-FR" sz="1600" b="0" i="0" u="none" strike="noStrike" cap="none" normalizeH="0" baseline="0" dirty="0">
                <a:ln>
                  <a:noFill/>
                </a:ln>
                <a:solidFill>
                  <a:schemeClr val="tx1"/>
                </a:solidFill>
                <a:effectLst/>
                <a:latin typeface="Arial" panose="020B0604020202020204" pitchFamily="34" charset="0"/>
              </a:rPr>
              <a:t> Découverte culturelle, vacances.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Besoins :</a:t>
            </a:r>
            <a:r>
              <a:rPr kumimoji="0" lang="fr-FR" altLang="fr-FR" sz="1600" b="0" i="0" u="none" strike="noStrike" cap="none" normalizeH="0" baseline="0" dirty="0">
                <a:ln>
                  <a:noFill/>
                </a:ln>
                <a:solidFill>
                  <a:schemeClr val="tx1"/>
                </a:solidFill>
                <a:effectLst/>
                <a:latin typeface="Arial" panose="020B0604020202020204" pitchFamily="34" charset="0"/>
              </a:rPr>
              <a:t> Confort, services de haute qualité, proximité des attractions touristiques.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Canaux :</a:t>
            </a:r>
            <a:r>
              <a:rPr kumimoji="0" lang="fr-FR" altLang="fr-FR" sz="1600" b="0" i="0" u="none" strike="noStrike" cap="none" normalizeH="0" baseline="0" dirty="0">
                <a:ln>
                  <a:noFill/>
                </a:ln>
                <a:solidFill>
                  <a:schemeClr val="tx1"/>
                </a:solidFill>
                <a:effectLst/>
                <a:latin typeface="Arial" panose="020B0604020202020204" pitchFamily="34" charset="0"/>
              </a:rPr>
              <a:t> SEO, campagnes SEM, collaborations avec agences de voyage, sites de réservation en ligne, recommandations personnelles, offres de fidélité.</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accent1"/>
                </a:solidFill>
                <a:effectLst/>
                <a:latin typeface="Arial" panose="020B0604020202020204" pitchFamily="34" charset="0"/>
              </a:rPr>
              <a:t>Hommes d'Affaires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Description :</a:t>
            </a:r>
            <a:r>
              <a:rPr kumimoji="0" lang="fr-FR" altLang="fr-FR" sz="1600" b="0" i="0" u="none" strike="noStrike" cap="none" normalizeH="0" baseline="0" dirty="0">
                <a:ln>
                  <a:noFill/>
                </a:ln>
                <a:solidFill>
                  <a:schemeClr val="tx1"/>
                </a:solidFill>
                <a:effectLst/>
                <a:latin typeface="Arial" panose="020B0604020202020204" pitchFamily="34" charset="0"/>
              </a:rPr>
              <a:t> Professionnels en déplacement pour des réunions et conférences.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Besoins :</a:t>
            </a:r>
            <a:r>
              <a:rPr kumimoji="0" lang="fr-FR" altLang="fr-FR" sz="1600" b="0" i="0" u="none" strike="noStrike" cap="none" normalizeH="0" baseline="0" dirty="0">
                <a:ln>
                  <a:noFill/>
                </a:ln>
                <a:solidFill>
                  <a:schemeClr val="tx1"/>
                </a:solidFill>
                <a:effectLst/>
                <a:latin typeface="Arial" panose="020B0604020202020204" pitchFamily="34" charset="0"/>
              </a:rPr>
              <a:t> Salles de réunion, services de conciergerie, accès Internet haut débit, emplacement central.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Canaux :</a:t>
            </a:r>
            <a:r>
              <a:rPr kumimoji="0" lang="fr-FR" altLang="fr-FR" sz="1600" b="0" i="0" u="none" strike="noStrike" cap="none" normalizeH="0" baseline="0" dirty="0">
                <a:ln>
                  <a:noFill/>
                </a:ln>
                <a:solidFill>
                  <a:schemeClr val="tx1"/>
                </a:solidFill>
                <a:effectLst/>
                <a:latin typeface="Arial" panose="020B0604020202020204" pitchFamily="34" charset="0"/>
              </a:rPr>
              <a:t> Réservations directes, partenariats avec entreprises, plateformes de réservation pour voyages d'affaires.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accent1"/>
                </a:solidFill>
                <a:effectLst/>
                <a:latin typeface="Arial" panose="020B0604020202020204" pitchFamily="34" charset="0"/>
              </a:rPr>
              <a:t>Couples en Voyage Romantique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Description :</a:t>
            </a:r>
            <a:r>
              <a:rPr kumimoji="0" lang="fr-FR" altLang="fr-FR" sz="1600" b="0" i="0" u="none" strike="noStrike" cap="none" normalizeH="0" baseline="0" dirty="0">
                <a:ln>
                  <a:noFill/>
                </a:ln>
                <a:solidFill>
                  <a:schemeClr val="tx1"/>
                </a:solidFill>
                <a:effectLst/>
                <a:latin typeface="Arial" panose="020B0604020202020204" pitchFamily="34" charset="0"/>
              </a:rPr>
              <a:t> Couples visitant Paris pour des occasions spéciales comme lune de miel ou anniversaire.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Besoins :</a:t>
            </a:r>
            <a:r>
              <a:rPr kumimoji="0" lang="fr-FR" altLang="fr-FR" sz="1600" b="0" i="0" u="none" strike="noStrike" cap="none" normalizeH="0" baseline="0" dirty="0">
                <a:ln>
                  <a:noFill/>
                </a:ln>
                <a:solidFill>
                  <a:schemeClr val="tx1"/>
                </a:solidFill>
                <a:effectLst/>
                <a:latin typeface="Arial" panose="020B0604020202020204" pitchFamily="34" charset="0"/>
              </a:rPr>
              <a:t> Ambiance romantique, packages spéciaux, services de spa, dîners privés.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Canaux :</a:t>
            </a:r>
            <a:r>
              <a:rPr kumimoji="0" lang="fr-FR" altLang="fr-FR" sz="1600" b="0" i="0" u="none" strike="noStrike" cap="none" normalizeH="0" baseline="0" dirty="0">
                <a:ln>
                  <a:noFill/>
                </a:ln>
                <a:solidFill>
                  <a:schemeClr val="tx1"/>
                </a:solidFill>
                <a:effectLst/>
                <a:latin typeface="Arial" panose="020B0604020202020204" pitchFamily="34" charset="0"/>
              </a:rPr>
              <a:t> Offres spéciales, recommandations sur les réseaux sociaux, agences de voyage spécialisées.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accent1"/>
                </a:solidFill>
                <a:effectLst/>
                <a:latin typeface="Arial" panose="020B0604020202020204" pitchFamily="34" charset="0"/>
              </a:rPr>
              <a:t>Familles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Description :</a:t>
            </a:r>
            <a:r>
              <a:rPr kumimoji="0" lang="fr-FR" altLang="fr-FR" sz="1600" b="0" i="0" u="none" strike="noStrike" cap="none" normalizeH="0" baseline="0" dirty="0">
                <a:ln>
                  <a:noFill/>
                </a:ln>
                <a:solidFill>
                  <a:schemeClr val="tx1"/>
                </a:solidFill>
                <a:effectLst/>
                <a:latin typeface="Arial" panose="020B0604020202020204" pitchFamily="34" charset="0"/>
              </a:rPr>
              <a:t> Familles en vacances avec enfants.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Besoins :</a:t>
            </a:r>
            <a:r>
              <a:rPr kumimoji="0" lang="fr-FR" altLang="fr-FR" sz="1600" b="0" i="0" u="none" strike="noStrike" cap="none" normalizeH="0" baseline="0" dirty="0">
                <a:ln>
                  <a:noFill/>
                </a:ln>
                <a:solidFill>
                  <a:schemeClr val="tx1"/>
                </a:solidFill>
                <a:effectLst/>
                <a:latin typeface="Arial" panose="020B0604020202020204" pitchFamily="34" charset="0"/>
              </a:rPr>
              <a:t> Chambres familiales, activités pour enfants, proximité des attractions familiales.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Arial" panose="020B0604020202020204" pitchFamily="34" charset="0"/>
              </a:rPr>
              <a:t>Canaux :</a:t>
            </a:r>
            <a:r>
              <a:rPr kumimoji="0" lang="fr-FR" altLang="fr-FR" sz="1600" b="0" i="0" u="none" strike="noStrike" cap="none" normalizeH="0" baseline="0" dirty="0">
                <a:ln>
                  <a:noFill/>
                </a:ln>
                <a:solidFill>
                  <a:schemeClr val="tx1"/>
                </a:solidFill>
                <a:effectLst/>
                <a:latin typeface="Arial" panose="020B0604020202020204" pitchFamily="34" charset="0"/>
              </a:rPr>
              <a:t> Plateformes de réservation familiales, recommandations personnelles, promotions saisonnières.</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Tree>
    <p:extLst>
      <p:ext uri="{BB962C8B-B14F-4D97-AF65-F5344CB8AC3E}">
        <p14:creationId xmlns:p14="http://schemas.microsoft.com/office/powerpoint/2010/main" val="27804880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La </a:t>
            </a:r>
            <a:r>
              <a:rPr lang="fr-FR" dirty="0">
                <a:solidFill>
                  <a:schemeClr val="accent1"/>
                </a:solidFill>
                <a:latin typeface="Segoe UI" panose="020B0502040204020203" pitchFamily="34" charset="0"/>
                <a:cs typeface="Segoe UI" panose="020B0502040204020203" pitchFamily="34" charset="0"/>
              </a:rPr>
              <a:t>segmentation</a:t>
            </a:r>
            <a:r>
              <a:rPr lang="fr-FR" sz="2800" dirty="0">
                <a:solidFill>
                  <a:schemeClr val="accent1"/>
                </a:solidFill>
                <a:latin typeface="Segoe UI" panose="020B0502040204020203" pitchFamily="34" charset="0"/>
                <a:cs typeface="Segoe UI" panose="020B0502040204020203" pitchFamily="34" charset="0"/>
              </a:rPr>
              <a:t> </a:t>
            </a:r>
            <a:r>
              <a:rPr lang="fr-FR" sz="2800" dirty="0">
                <a:solidFill>
                  <a:prstClr val="black">
                    <a:lumMod val="75000"/>
                    <a:lumOff val="25000"/>
                  </a:prstClr>
                </a:solidFill>
                <a:latin typeface="Segoe UI" panose="020B0502040204020203" pitchFamily="34" charset="0"/>
                <a:cs typeface="Segoe UI" panose="020B0502040204020203" pitchFamily="34" charset="0"/>
              </a:rPr>
              <a:t>des cibles</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a:t>
              </a:r>
            </a:p>
          </p:txBody>
        </p:sp>
      </p:grpSp>
      <p:pic>
        <p:nvPicPr>
          <p:cNvPr id="3" name="Image 2">
            <a:extLst>
              <a:ext uri="{FF2B5EF4-FFF2-40B4-BE49-F238E27FC236}">
                <a16:creationId xmlns:a16="http://schemas.microsoft.com/office/drawing/2014/main" id="{284B75D0-DDE2-ADCD-32C1-29B28AD79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4959" y="1309688"/>
            <a:ext cx="6863440" cy="5187800"/>
          </a:xfrm>
          <a:prstGeom prst="rect">
            <a:avLst/>
          </a:prstGeom>
        </p:spPr>
      </p:pic>
      <p:sp>
        <p:nvSpPr>
          <p:cNvPr id="4" name="ZoneTexte 3">
            <a:extLst>
              <a:ext uri="{FF2B5EF4-FFF2-40B4-BE49-F238E27FC236}">
                <a16:creationId xmlns:a16="http://schemas.microsoft.com/office/drawing/2014/main" id="{137FCCDE-DA41-8141-C9C0-4D23E2E18EBA}"/>
              </a:ext>
            </a:extLst>
          </p:cNvPr>
          <p:cNvSpPr txBox="1"/>
          <p:nvPr/>
        </p:nvSpPr>
        <p:spPr>
          <a:xfrm>
            <a:off x="800100" y="1743075"/>
            <a:ext cx="1866900" cy="1200329"/>
          </a:xfrm>
          <a:prstGeom prst="rect">
            <a:avLst/>
          </a:prstGeom>
          <a:noFill/>
        </p:spPr>
        <p:txBody>
          <a:bodyPr wrap="square" rtlCol="0">
            <a:spAutoFit/>
          </a:bodyPr>
          <a:lstStyle/>
          <a:p>
            <a:r>
              <a:rPr kumimoji="0" lang="fr-FR" altLang="fr-FR" sz="1800" b="1" i="0" u="none" strike="noStrike" cap="none" normalizeH="0" baseline="0" dirty="0">
                <a:ln>
                  <a:noFill/>
                </a:ln>
                <a:solidFill>
                  <a:schemeClr val="accent1"/>
                </a:solidFill>
                <a:effectLst/>
                <a:latin typeface="Arial" panose="020B0604020202020204" pitchFamily="34" charset="0"/>
              </a:rPr>
              <a:t>Touristes Internationaux de Luxe :</a:t>
            </a:r>
          </a:p>
          <a:p>
            <a:endParaRPr lang="fr-FR" dirty="0"/>
          </a:p>
        </p:txBody>
      </p:sp>
      <p:grpSp>
        <p:nvGrpSpPr>
          <p:cNvPr id="9" name="Groupe 8">
            <a:extLst>
              <a:ext uri="{FF2B5EF4-FFF2-40B4-BE49-F238E27FC236}">
                <a16:creationId xmlns:a16="http://schemas.microsoft.com/office/drawing/2014/main" id="{7D387DD4-D0EE-FA87-9D5D-ED1632F2CC6A}"/>
              </a:ext>
            </a:extLst>
          </p:cNvPr>
          <p:cNvGrpSpPr/>
          <p:nvPr/>
        </p:nvGrpSpPr>
        <p:grpSpPr>
          <a:xfrm>
            <a:off x="5109523" y="2484803"/>
            <a:ext cx="360" cy="360"/>
            <a:chOff x="5109523" y="2484803"/>
            <a:chExt cx="360" cy="36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2" name="Encre 1">
                  <a:extLst>
                    <a:ext uri="{FF2B5EF4-FFF2-40B4-BE49-F238E27FC236}">
                      <a16:creationId xmlns:a16="http://schemas.microsoft.com/office/drawing/2014/main" id="{F203F817-1770-1A5E-38A9-59977C20A018}"/>
                    </a:ext>
                  </a:extLst>
                </p14:cNvPr>
                <p14:cNvContentPartPr/>
                <p14:nvPr/>
              </p14:nvContentPartPr>
              <p14:xfrm>
                <a:off x="5109523" y="2484803"/>
                <a:ext cx="360" cy="360"/>
              </p14:xfrm>
            </p:contentPart>
          </mc:Choice>
          <mc:Fallback xmlns="">
            <p:pic>
              <p:nvPicPr>
                <p:cNvPr id="2" name="Encre 1">
                  <a:extLst>
                    <a:ext uri="{FF2B5EF4-FFF2-40B4-BE49-F238E27FC236}">
                      <a16:creationId xmlns:a16="http://schemas.microsoft.com/office/drawing/2014/main" id="{F203F817-1770-1A5E-38A9-59977C20A018}"/>
                    </a:ext>
                  </a:extLst>
                </p:cNvPr>
                <p:cNvPicPr/>
                <p:nvPr/>
              </p:nvPicPr>
              <p:blipFill>
                <a:blip r:embed="rId5"/>
                <a:stretch>
                  <a:fillRect/>
                </a:stretch>
              </p:blipFill>
              <p:spPr>
                <a:xfrm>
                  <a:off x="5103403" y="2447003"/>
                  <a:ext cx="12600" cy="75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5" name="Encre 4">
                  <a:extLst>
                    <a:ext uri="{FF2B5EF4-FFF2-40B4-BE49-F238E27FC236}">
                      <a16:creationId xmlns:a16="http://schemas.microsoft.com/office/drawing/2014/main" id="{2EA72979-EE66-3CA6-E65A-058F19155ABA}"/>
                    </a:ext>
                  </a:extLst>
                </p14:cNvPr>
                <p14:cNvContentPartPr/>
                <p14:nvPr/>
              </p14:nvContentPartPr>
              <p14:xfrm>
                <a:off x="5109523" y="2484803"/>
                <a:ext cx="360" cy="360"/>
              </p14:xfrm>
            </p:contentPart>
          </mc:Choice>
          <mc:Fallback xmlns="">
            <p:pic>
              <p:nvPicPr>
                <p:cNvPr id="5" name="Encre 4">
                  <a:extLst>
                    <a:ext uri="{FF2B5EF4-FFF2-40B4-BE49-F238E27FC236}">
                      <a16:creationId xmlns:a16="http://schemas.microsoft.com/office/drawing/2014/main" id="{2EA72979-EE66-3CA6-E65A-058F19155ABA}"/>
                    </a:ext>
                  </a:extLst>
                </p:cNvPr>
                <p:cNvPicPr/>
                <p:nvPr/>
              </p:nvPicPr>
              <p:blipFill>
                <a:blip r:embed="rId5"/>
                <a:stretch>
                  <a:fillRect/>
                </a:stretch>
              </p:blipFill>
              <p:spPr>
                <a:xfrm>
                  <a:off x="5103403" y="2447003"/>
                  <a:ext cx="12600" cy="75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6" name="Encre 5">
                  <a:extLst>
                    <a:ext uri="{FF2B5EF4-FFF2-40B4-BE49-F238E27FC236}">
                      <a16:creationId xmlns:a16="http://schemas.microsoft.com/office/drawing/2014/main" id="{D5B56175-15FC-7F58-1971-E1CBCEB8FB1E}"/>
                    </a:ext>
                  </a:extLst>
                </p14:cNvPr>
                <p14:cNvContentPartPr/>
                <p14:nvPr/>
              </p14:nvContentPartPr>
              <p14:xfrm>
                <a:off x="5109523" y="2484803"/>
                <a:ext cx="360" cy="360"/>
              </p14:xfrm>
            </p:contentPart>
          </mc:Choice>
          <mc:Fallback xmlns="">
            <p:pic>
              <p:nvPicPr>
                <p:cNvPr id="6" name="Encre 5">
                  <a:extLst>
                    <a:ext uri="{FF2B5EF4-FFF2-40B4-BE49-F238E27FC236}">
                      <a16:creationId xmlns:a16="http://schemas.microsoft.com/office/drawing/2014/main" id="{D5B56175-15FC-7F58-1971-E1CBCEB8FB1E}"/>
                    </a:ext>
                  </a:extLst>
                </p:cNvPr>
                <p:cNvPicPr/>
                <p:nvPr/>
              </p:nvPicPr>
              <p:blipFill>
                <a:blip r:embed="rId5"/>
                <a:stretch>
                  <a:fillRect/>
                </a:stretch>
              </p:blipFill>
              <p:spPr>
                <a:xfrm>
                  <a:off x="5103403" y="2447003"/>
                  <a:ext cx="12600" cy="75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7" name="Encre 6">
                  <a:extLst>
                    <a:ext uri="{FF2B5EF4-FFF2-40B4-BE49-F238E27FC236}">
                      <a16:creationId xmlns:a16="http://schemas.microsoft.com/office/drawing/2014/main" id="{7B19D0E7-1FF8-2846-FFF0-6CDAB884C1CB}"/>
                    </a:ext>
                  </a:extLst>
                </p14:cNvPr>
                <p14:cNvContentPartPr/>
                <p14:nvPr/>
              </p14:nvContentPartPr>
              <p14:xfrm>
                <a:off x="5109523" y="2484803"/>
                <a:ext cx="360" cy="360"/>
              </p14:xfrm>
            </p:contentPart>
          </mc:Choice>
          <mc:Fallback xmlns="">
            <p:pic>
              <p:nvPicPr>
                <p:cNvPr id="7" name="Encre 6">
                  <a:extLst>
                    <a:ext uri="{FF2B5EF4-FFF2-40B4-BE49-F238E27FC236}">
                      <a16:creationId xmlns:a16="http://schemas.microsoft.com/office/drawing/2014/main" id="{7B19D0E7-1FF8-2846-FFF0-6CDAB884C1CB}"/>
                    </a:ext>
                  </a:extLst>
                </p:cNvPr>
                <p:cNvPicPr/>
                <p:nvPr/>
              </p:nvPicPr>
              <p:blipFill>
                <a:blip r:embed="rId5"/>
                <a:stretch>
                  <a:fillRect/>
                </a:stretch>
              </p:blipFill>
              <p:spPr>
                <a:xfrm>
                  <a:off x="5103403" y="2447003"/>
                  <a:ext cx="12600" cy="75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8" name="Encre 7">
                  <a:extLst>
                    <a:ext uri="{FF2B5EF4-FFF2-40B4-BE49-F238E27FC236}">
                      <a16:creationId xmlns:a16="http://schemas.microsoft.com/office/drawing/2014/main" id="{21A427D0-8A6C-0DE7-E3AA-7A61C22FDAD0}"/>
                    </a:ext>
                  </a:extLst>
                </p14:cNvPr>
                <p14:cNvContentPartPr/>
                <p14:nvPr/>
              </p14:nvContentPartPr>
              <p14:xfrm>
                <a:off x="5109523" y="2484803"/>
                <a:ext cx="360" cy="360"/>
              </p14:xfrm>
            </p:contentPart>
          </mc:Choice>
          <mc:Fallback xmlns="">
            <p:pic>
              <p:nvPicPr>
                <p:cNvPr id="8" name="Encre 7">
                  <a:extLst>
                    <a:ext uri="{FF2B5EF4-FFF2-40B4-BE49-F238E27FC236}">
                      <a16:creationId xmlns:a16="http://schemas.microsoft.com/office/drawing/2014/main" id="{21A427D0-8A6C-0DE7-E3AA-7A61C22FDAD0}"/>
                    </a:ext>
                  </a:extLst>
                </p:cNvPr>
                <p:cNvPicPr/>
                <p:nvPr/>
              </p:nvPicPr>
              <p:blipFill>
                <a:blip r:embed="rId5"/>
                <a:stretch>
                  <a:fillRect/>
                </a:stretch>
              </p:blipFill>
              <p:spPr>
                <a:xfrm>
                  <a:off x="5103403" y="2447003"/>
                  <a:ext cx="12600" cy="75600"/>
                </a:xfrm>
                <a:prstGeom prst="rect">
                  <a:avLst/>
                </a:prstGeom>
              </p:spPr>
            </p:pic>
          </mc:Fallback>
        </mc:AlternateContent>
      </p:grpSp>
      <p:grpSp>
        <p:nvGrpSpPr>
          <p:cNvPr id="14" name="Groupe 13">
            <a:extLst>
              <a:ext uri="{FF2B5EF4-FFF2-40B4-BE49-F238E27FC236}">
                <a16:creationId xmlns:a16="http://schemas.microsoft.com/office/drawing/2014/main" id="{B75771AC-414E-63BB-9123-20FA19994A4E}"/>
              </a:ext>
            </a:extLst>
          </p:cNvPr>
          <p:cNvGrpSpPr/>
          <p:nvPr/>
        </p:nvGrpSpPr>
        <p:grpSpPr>
          <a:xfrm>
            <a:off x="5111683" y="2489123"/>
            <a:ext cx="360" cy="360"/>
            <a:chOff x="5111683" y="2489123"/>
            <a:chExt cx="360" cy="360"/>
          </a:xfrm>
        </p:grpSpPr>
        <mc:AlternateContent xmlns:mc="http://schemas.openxmlformats.org/markup-compatibility/2006" xmlns:p14="http://schemas.microsoft.com/office/powerpoint/2010/main">
          <mc:Choice Requires="p14">
            <p:contentPart p14:bwMode="auto" r:id="rId10">
              <p14:nvContentPartPr>
                <p14:cNvPr id="10" name="Encre 9">
                  <a:extLst>
                    <a:ext uri="{FF2B5EF4-FFF2-40B4-BE49-F238E27FC236}">
                      <a16:creationId xmlns:a16="http://schemas.microsoft.com/office/drawing/2014/main" id="{24C2980E-F2F0-FCEE-BC1C-80F27E1B4C88}"/>
                    </a:ext>
                  </a:extLst>
                </p14:cNvPr>
                <p14:cNvContentPartPr/>
                <p14:nvPr/>
              </p14:nvContentPartPr>
              <p14:xfrm>
                <a:off x="5111683" y="2489123"/>
                <a:ext cx="360" cy="360"/>
              </p14:xfrm>
            </p:contentPart>
          </mc:Choice>
          <mc:Fallback xmlns="">
            <p:pic>
              <p:nvPicPr>
                <p:cNvPr id="10" name="Encre 9">
                  <a:extLst>
                    <a:ext uri="{FF2B5EF4-FFF2-40B4-BE49-F238E27FC236}">
                      <a16:creationId xmlns:a16="http://schemas.microsoft.com/office/drawing/2014/main" id="{24C2980E-F2F0-FCEE-BC1C-80F27E1B4C88}"/>
                    </a:ext>
                  </a:extLst>
                </p:cNvPr>
                <p:cNvPicPr/>
                <p:nvPr/>
              </p:nvPicPr>
              <p:blipFill>
                <a:blip r:embed="rId11"/>
                <a:stretch>
                  <a:fillRect/>
                </a:stretch>
              </p:blipFill>
              <p:spPr>
                <a:xfrm>
                  <a:off x="5102683" y="24801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Encre 10">
                  <a:extLst>
                    <a:ext uri="{FF2B5EF4-FFF2-40B4-BE49-F238E27FC236}">
                      <a16:creationId xmlns:a16="http://schemas.microsoft.com/office/drawing/2014/main" id="{6F240E34-8226-1C60-D0AF-DEBE86AC2635}"/>
                    </a:ext>
                  </a:extLst>
                </p14:cNvPr>
                <p14:cNvContentPartPr/>
                <p14:nvPr/>
              </p14:nvContentPartPr>
              <p14:xfrm>
                <a:off x="5111683" y="2489123"/>
                <a:ext cx="360" cy="360"/>
              </p14:xfrm>
            </p:contentPart>
          </mc:Choice>
          <mc:Fallback xmlns="">
            <p:pic>
              <p:nvPicPr>
                <p:cNvPr id="11" name="Encre 10">
                  <a:extLst>
                    <a:ext uri="{FF2B5EF4-FFF2-40B4-BE49-F238E27FC236}">
                      <a16:creationId xmlns:a16="http://schemas.microsoft.com/office/drawing/2014/main" id="{6F240E34-8226-1C60-D0AF-DEBE86AC2635}"/>
                    </a:ext>
                  </a:extLst>
                </p:cNvPr>
                <p:cNvPicPr/>
                <p:nvPr/>
              </p:nvPicPr>
              <p:blipFill>
                <a:blip r:embed="rId13"/>
                <a:stretch>
                  <a:fillRect/>
                </a:stretch>
              </p:blipFill>
              <p:spPr>
                <a:xfrm>
                  <a:off x="5102683" y="24801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Encre 11">
                  <a:extLst>
                    <a:ext uri="{FF2B5EF4-FFF2-40B4-BE49-F238E27FC236}">
                      <a16:creationId xmlns:a16="http://schemas.microsoft.com/office/drawing/2014/main" id="{1E80D20C-A0FF-9E63-130D-77E875208A83}"/>
                    </a:ext>
                  </a:extLst>
                </p14:cNvPr>
                <p14:cNvContentPartPr/>
                <p14:nvPr/>
              </p14:nvContentPartPr>
              <p14:xfrm>
                <a:off x="5111683" y="2489123"/>
                <a:ext cx="360" cy="360"/>
              </p14:xfrm>
            </p:contentPart>
          </mc:Choice>
          <mc:Fallback xmlns="">
            <p:pic>
              <p:nvPicPr>
                <p:cNvPr id="12" name="Encre 11">
                  <a:extLst>
                    <a:ext uri="{FF2B5EF4-FFF2-40B4-BE49-F238E27FC236}">
                      <a16:creationId xmlns:a16="http://schemas.microsoft.com/office/drawing/2014/main" id="{1E80D20C-A0FF-9E63-130D-77E875208A83}"/>
                    </a:ext>
                  </a:extLst>
                </p:cNvPr>
                <p:cNvPicPr/>
                <p:nvPr/>
              </p:nvPicPr>
              <p:blipFill>
                <a:blip r:embed="rId13"/>
                <a:stretch>
                  <a:fillRect/>
                </a:stretch>
              </p:blipFill>
              <p:spPr>
                <a:xfrm>
                  <a:off x="5102683" y="24801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Encre 12">
                  <a:extLst>
                    <a:ext uri="{FF2B5EF4-FFF2-40B4-BE49-F238E27FC236}">
                      <a16:creationId xmlns:a16="http://schemas.microsoft.com/office/drawing/2014/main" id="{F1F30D08-15EA-DC41-8E16-AD861D15215E}"/>
                    </a:ext>
                  </a:extLst>
                </p14:cNvPr>
                <p14:cNvContentPartPr/>
                <p14:nvPr/>
              </p14:nvContentPartPr>
              <p14:xfrm>
                <a:off x="5111683" y="2489123"/>
                <a:ext cx="360" cy="360"/>
              </p14:xfrm>
            </p:contentPart>
          </mc:Choice>
          <mc:Fallback xmlns="">
            <p:pic>
              <p:nvPicPr>
                <p:cNvPr id="13" name="Encre 12">
                  <a:extLst>
                    <a:ext uri="{FF2B5EF4-FFF2-40B4-BE49-F238E27FC236}">
                      <a16:creationId xmlns:a16="http://schemas.microsoft.com/office/drawing/2014/main" id="{F1F30D08-15EA-DC41-8E16-AD861D15215E}"/>
                    </a:ext>
                  </a:extLst>
                </p:cNvPr>
                <p:cNvPicPr/>
                <p:nvPr/>
              </p:nvPicPr>
              <p:blipFill>
                <a:blip r:embed="rId13"/>
                <a:stretch>
                  <a:fillRect/>
                </a:stretch>
              </p:blipFill>
              <p:spPr>
                <a:xfrm>
                  <a:off x="5102683" y="2480123"/>
                  <a:ext cx="18000" cy="18000"/>
                </a:xfrm>
                <a:prstGeom prst="rect">
                  <a:avLst/>
                </a:prstGeom>
              </p:spPr>
            </p:pic>
          </mc:Fallback>
        </mc:AlternateContent>
      </p:grpSp>
      <p:grpSp>
        <p:nvGrpSpPr>
          <p:cNvPr id="23" name="Groupe 22">
            <a:extLst>
              <a:ext uri="{FF2B5EF4-FFF2-40B4-BE49-F238E27FC236}">
                <a16:creationId xmlns:a16="http://schemas.microsoft.com/office/drawing/2014/main" id="{6EE5E843-32BE-3C53-7F05-B7C4A26206C2}"/>
              </a:ext>
            </a:extLst>
          </p:cNvPr>
          <p:cNvGrpSpPr/>
          <p:nvPr/>
        </p:nvGrpSpPr>
        <p:grpSpPr>
          <a:xfrm>
            <a:off x="7367803" y="2497403"/>
            <a:ext cx="360" cy="360"/>
            <a:chOff x="7367803" y="2497403"/>
            <a:chExt cx="360" cy="360"/>
          </a:xfrm>
        </p:grpSpPr>
        <mc:AlternateContent xmlns:mc="http://schemas.openxmlformats.org/markup-compatibility/2006" xmlns:p14="http://schemas.microsoft.com/office/powerpoint/2010/main">
          <mc:Choice Requires="p14">
            <p:contentPart p14:bwMode="auto" r:id="rId16">
              <p14:nvContentPartPr>
                <p14:cNvPr id="15" name="Encre 14">
                  <a:extLst>
                    <a:ext uri="{FF2B5EF4-FFF2-40B4-BE49-F238E27FC236}">
                      <a16:creationId xmlns:a16="http://schemas.microsoft.com/office/drawing/2014/main" id="{73DD96CB-B8C5-40CE-219B-A3E1565C1B1D}"/>
                    </a:ext>
                  </a:extLst>
                </p14:cNvPr>
                <p14:cNvContentPartPr/>
                <p14:nvPr/>
              </p14:nvContentPartPr>
              <p14:xfrm>
                <a:off x="7367803" y="2497403"/>
                <a:ext cx="360" cy="360"/>
              </p14:xfrm>
            </p:contentPart>
          </mc:Choice>
          <mc:Fallback xmlns="">
            <p:pic>
              <p:nvPicPr>
                <p:cNvPr id="15" name="Encre 14">
                  <a:extLst>
                    <a:ext uri="{FF2B5EF4-FFF2-40B4-BE49-F238E27FC236}">
                      <a16:creationId xmlns:a16="http://schemas.microsoft.com/office/drawing/2014/main" id="{73DD96CB-B8C5-40CE-219B-A3E1565C1B1D}"/>
                    </a:ext>
                  </a:extLst>
                </p:cNvPr>
                <p:cNvPicPr/>
                <p:nvPr/>
              </p:nvPicPr>
              <p:blipFill>
                <a:blip r:embed="rId11"/>
                <a:stretch>
                  <a:fillRect/>
                </a:stretch>
              </p:blipFill>
              <p:spPr>
                <a:xfrm>
                  <a:off x="7359163" y="248876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Encre 15">
                  <a:extLst>
                    <a:ext uri="{FF2B5EF4-FFF2-40B4-BE49-F238E27FC236}">
                      <a16:creationId xmlns:a16="http://schemas.microsoft.com/office/drawing/2014/main" id="{ED7E101E-4A43-861B-8EA2-920E510DB714}"/>
                    </a:ext>
                  </a:extLst>
                </p14:cNvPr>
                <p14:cNvContentPartPr/>
                <p14:nvPr/>
              </p14:nvContentPartPr>
              <p14:xfrm>
                <a:off x="7367803" y="2497403"/>
                <a:ext cx="360" cy="360"/>
              </p14:xfrm>
            </p:contentPart>
          </mc:Choice>
          <mc:Fallback xmlns="">
            <p:pic>
              <p:nvPicPr>
                <p:cNvPr id="16" name="Encre 15">
                  <a:extLst>
                    <a:ext uri="{FF2B5EF4-FFF2-40B4-BE49-F238E27FC236}">
                      <a16:creationId xmlns:a16="http://schemas.microsoft.com/office/drawing/2014/main" id="{ED7E101E-4A43-861B-8EA2-920E510DB714}"/>
                    </a:ext>
                  </a:extLst>
                </p:cNvPr>
                <p:cNvPicPr/>
                <p:nvPr/>
              </p:nvPicPr>
              <p:blipFill>
                <a:blip r:embed="rId13"/>
                <a:stretch>
                  <a:fillRect/>
                </a:stretch>
              </p:blipFill>
              <p:spPr>
                <a:xfrm>
                  <a:off x="7359163" y="248876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Encre 16">
                  <a:extLst>
                    <a:ext uri="{FF2B5EF4-FFF2-40B4-BE49-F238E27FC236}">
                      <a16:creationId xmlns:a16="http://schemas.microsoft.com/office/drawing/2014/main" id="{01F11DC7-48CE-5747-A8F4-F9C3471CC394}"/>
                    </a:ext>
                  </a:extLst>
                </p14:cNvPr>
                <p14:cNvContentPartPr/>
                <p14:nvPr/>
              </p14:nvContentPartPr>
              <p14:xfrm>
                <a:off x="7367803" y="2497403"/>
                <a:ext cx="360" cy="360"/>
              </p14:xfrm>
            </p:contentPart>
          </mc:Choice>
          <mc:Fallback xmlns="">
            <p:pic>
              <p:nvPicPr>
                <p:cNvPr id="17" name="Encre 16">
                  <a:extLst>
                    <a:ext uri="{FF2B5EF4-FFF2-40B4-BE49-F238E27FC236}">
                      <a16:creationId xmlns:a16="http://schemas.microsoft.com/office/drawing/2014/main" id="{01F11DC7-48CE-5747-A8F4-F9C3471CC394}"/>
                    </a:ext>
                  </a:extLst>
                </p:cNvPr>
                <p:cNvPicPr/>
                <p:nvPr/>
              </p:nvPicPr>
              <p:blipFill>
                <a:blip r:embed="rId13"/>
                <a:stretch>
                  <a:fillRect/>
                </a:stretch>
              </p:blipFill>
              <p:spPr>
                <a:xfrm>
                  <a:off x="7359163" y="248876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Encre 17">
                  <a:extLst>
                    <a:ext uri="{FF2B5EF4-FFF2-40B4-BE49-F238E27FC236}">
                      <a16:creationId xmlns:a16="http://schemas.microsoft.com/office/drawing/2014/main" id="{867A68CF-88D4-21D5-A6B2-F988BE26FD9F}"/>
                    </a:ext>
                  </a:extLst>
                </p14:cNvPr>
                <p14:cNvContentPartPr/>
                <p14:nvPr/>
              </p14:nvContentPartPr>
              <p14:xfrm>
                <a:off x="7367803" y="2497403"/>
                <a:ext cx="360" cy="360"/>
              </p14:xfrm>
            </p:contentPart>
          </mc:Choice>
          <mc:Fallback xmlns="">
            <p:pic>
              <p:nvPicPr>
                <p:cNvPr id="18" name="Encre 17">
                  <a:extLst>
                    <a:ext uri="{FF2B5EF4-FFF2-40B4-BE49-F238E27FC236}">
                      <a16:creationId xmlns:a16="http://schemas.microsoft.com/office/drawing/2014/main" id="{867A68CF-88D4-21D5-A6B2-F988BE26FD9F}"/>
                    </a:ext>
                  </a:extLst>
                </p:cNvPr>
                <p:cNvPicPr/>
                <p:nvPr/>
              </p:nvPicPr>
              <p:blipFill>
                <a:blip r:embed="rId13"/>
                <a:stretch>
                  <a:fillRect/>
                </a:stretch>
              </p:blipFill>
              <p:spPr>
                <a:xfrm>
                  <a:off x="7359163" y="2488763"/>
                  <a:ext cx="18000" cy="18000"/>
                </a:xfrm>
                <a:prstGeom prst="rect">
                  <a:avLst/>
                </a:prstGeom>
              </p:spPr>
            </p:pic>
          </mc:Fallback>
        </mc:AlternateContent>
      </p:grpSp>
      <p:grpSp>
        <p:nvGrpSpPr>
          <p:cNvPr id="31" name="Groupe 30">
            <a:extLst>
              <a:ext uri="{FF2B5EF4-FFF2-40B4-BE49-F238E27FC236}">
                <a16:creationId xmlns:a16="http://schemas.microsoft.com/office/drawing/2014/main" id="{07DB8AD2-F99B-0995-5508-CA479EE1CA36}"/>
              </a:ext>
            </a:extLst>
          </p:cNvPr>
          <p:cNvGrpSpPr/>
          <p:nvPr/>
        </p:nvGrpSpPr>
        <p:grpSpPr>
          <a:xfrm>
            <a:off x="7579483" y="4205723"/>
            <a:ext cx="360" cy="360"/>
            <a:chOff x="7579483" y="4205723"/>
            <a:chExt cx="360" cy="360"/>
          </a:xfrm>
        </p:grpSpPr>
        <mc:AlternateContent xmlns:mc="http://schemas.openxmlformats.org/markup-compatibility/2006" xmlns:p14="http://schemas.microsoft.com/office/powerpoint/2010/main">
          <mc:Choice Requires="p14">
            <p:contentPart p14:bwMode="auto" r:id="rId20">
              <p14:nvContentPartPr>
                <p14:cNvPr id="24" name="Encre 23">
                  <a:extLst>
                    <a:ext uri="{FF2B5EF4-FFF2-40B4-BE49-F238E27FC236}">
                      <a16:creationId xmlns:a16="http://schemas.microsoft.com/office/drawing/2014/main" id="{8504631D-DCDF-8277-BA23-6B157FBF7165}"/>
                    </a:ext>
                  </a:extLst>
                </p14:cNvPr>
                <p14:cNvContentPartPr/>
                <p14:nvPr/>
              </p14:nvContentPartPr>
              <p14:xfrm>
                <a:off x="7579483" y="4205723"/>
                <a:ext cx="360" cy="360"/>
              </p14:xfrm>
            </p:contentPart>
          </mc:Choice>
          <mc:Fallback xmlns="">
            <p:pic>
              <p:nvPicPr>
                <p:cNvPr id="24" name="Encre 23">
                  <a:extLst>
                    <a:ext uri="{FF2B5EF4-FFF2-40B4-BE49-F238E27FC236}">
                      <a16:creationId xmlns:a16="http://schemas.microsoft.com/office/drawing/2014/main" id="{8504631D-DCDF-8277-BA23-6B157FBF7165}"/>
                    </a:ext>
                  </a:extLst>
                </p:cNvPr>
                <p:cNvPicPr/>
                <p:nvPr/>
              </p:nvPicPr>
              <p:blipFill>
                <a:blip r:embed="rId11"/>
                <a:stretch>
                  <a:fillRect/>
                </a:stretch>
              </p:blipFill>
              <p:spPr>
                <a:xfrm>
                  <a:off x="7570843" y="41967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Encre 24">
                  <a:extLst>
                    <a:ext uri="{FF2B5EF4-FFF2-40B4-BE49-F238E27FC236}">
                      <a16:creationId xmlns:a16="http://schemas.microsoft.com/office/drawing/2014/main" id="{27F492DE-810B-2BC7-ECE7-FC35887961B0}"/>
                    </a:ext>
                  </a:extLst>
                </p14:cNvPr>
                <p14:cNvContentPartPr/>
                <p14:nvPr/>
              </p14:nvContentPartPr>
              <p14:xfrm>
                <a:off x="7579483" y="4205723"/>
                <a:ext cx="360" cy="360"/>
              </p14:xfrm>
            </p:contentPart>
          </mc:Choice>
          <mc:Fallback xmlns="">
            <p:pic>
              <p:nvPicPr>
                <p:cNvPr id="25" name="Encre 24">
                  <a:extLst>
                    <a:ext uri="{FF2B5EF4-FFF2-40B4-BE49-F238E27FC236}">
                      <a16:creationId xmlns:a16="http://schemas.microsoft.com/office/drawing/2014/main" id="{27F492DE-810B-2BC7-ECE7-FC35887961B0}"/>
                    </a:ext>
                  </a:extLst>
                </p:cNvPr>
                <p:cNvPicPr/>
                <p:nvPr/>
              </p:nvPicPr>
              <p:blipFill>
                <a:blip r:embed="rId13"/>
                <a:stretch>
                  <a:fillRect/>
                </a:stretch>
              </p:blipFill>
              <p:spPr>
                <a:xfrm>
                  <a:off x="7570843" y="41967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Encre 25">
                  <a:extLst>
                    <a:ext uri="{FF2B5EF4-FFF2-40B4-BE49-F238E27FC236}">
                      <a16:creationId xmlns:a16="http://schemas.microsoft.com/office/drawing/2014/main" id="{6414F6CD-B813-3FE8-56D5-6F1D0D831F9F}"/>
                    </a:ext>
                  </a:extLst>
                </p14:cNvPr>
                <p14:cNvContentPartPr/>
                <p14:nvPr/>
              </p14:nvContentPartPr>
              <p14:xfrm>
                <a:off x="7579483" y="4205723"/>
                <a:ext cx="360" cy="360"/>
              </p14:xfrm>
            </p:contentPart>
          </mc:Choice>
          <mc:Fallback xmlns="">
            <p:pic>
              <p:nvPicPr>
                <p:cNvPr id="26" name="Encre 25">
                  <a:extLst>
                    <a:ext uri="{FF2B5EF4-FFF2-40B4-BE49-F238E27FC236}">
                      <a16:creationId xmlns:a16="http://schemas.microsoft.com/office/drawing/2014/main" id="{6414F6CD-B813-3FE8-56D5-6F1D0D831F9F}"/>
                    </a:ext>
                  </a:extLst>
                </p:cNvPr>
                <p:cNvPicPr/>
                <p:nvPr/>
              </p:nvPicPr>
              <p:blipFill>
                <a:blip r:embed="rId13"/>
                <a:stretch>
                  <a:fillRect/>
                </a:stretch>
              </p:blipFill>
              <p:spPr>
                <a:xfrm>
                  <a:off x="7570843" y="41967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Encre 26">
                  <a:extLst>
                    <a:ext uri="{FF2B5EF4-FFF2-40B4-BE49-F238E27FC236}">
                      <a16:creationId xmlns:a16="http://schemas.microsoft.com/office/drawing/2014/main" id="{2C13D302-95C2-17DF-471A-196A49E37B3C}"/>
                    </a:ext>
                  </a:extLst>
                </p14:cNvPr>
                <p14:cNvContentPartPr/>
                <p14:nvPr/>
              </p14:nvContentPartPr>
              <p14:xfrm>
                <a:off x="7579483" y="4205723"/>
                <a:ext cx="360" cy="360"/>
              </p14:xfrm>
            </p:contentPart>
          </mc:Choice>
          <mc:Fallback xmlns="">
            <p:pic>
              <p:nvPicPr>
                <p:cNvPr id="27" name="Encre 26">
                  <a:extLst>
                    <a:ext uri="{FF2B5EF4-FFF2-40B4-BE49-F238E27FC236}">
                      <a16:creationId xmlns:a16="http://schemas.microsoft.com/office/drawing/2014/main" id="{2C13D302-95C2-17DF-471A-196A49E37B3C}"/>
                    </a:ext>
                  </a:extLst>
                </p:cNvPr>
                <p:cNvPicPr/>
                <p:nvPr/>
              </p:nvPicPr>
              <p:blipFill>
                <a:blip r:embed="rId13"/>
                <a:stretch>
                  <a:fillRect/>
                </a:stretch>
              </p:blipFill>
              <p:spPr>
                <a:xfrm>
                  <a:off x="7570843" y="41967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Encre 27">
                  <a:extLst>
                    <a:ext uri="{FF2B5EF4-FFF2-40B4-BE49-F238E27FC236}">
                      <a16:creationId xmlns:a16="http://schemas.microsoft.com/office/drawing/2014/main" id="{5777D2FB-ABEE-CFAE-8D22-CC0E6C9D3B54}"/>
                    </a:ext>
                  </a:extLst>
                </p14:cNvPr>
                <p14:cNvContentPartPr/>
                <p14:nvPr/>
              </p14:nvContentPartPr>
              <p14:xfrm>
                <a:off x="7579483" y="4205723"/>
                <a:ext cx="360" cy="360"/>
              </p14:xfrm>
            </p:contentPart>
          </mc:Choice>
          <mc:Fallback xmlns="">
            <p:pic>
              <p:nvPicPr>
                <p:cNvPr id="28" name="Encre 27">
                  <a:extLst>
                    <a:ext uri="{FF2B5EF4-FFF2-40B4-BE49-F238E27FC236}">
                      <a16:creationId xmlns:a16="http://schemas.microsoft.com/office/drawing/2014/main" id="{5777D2FB-ABEE-CFAE-8D22-CC0E6C9D3B54}"/>
                    </a:ext>
                  </a:extLst>
                </p:cNvPr>
                <p:cNvPicPr/>
                <p:nvPr/>
              </p:nvPicPr>
              <p:blipFill>
                <a:blip r:embed="rId25"/>
                <a:stretch>
                  <a:fillRect/>
                </a:stretch>
              </p:blipFill>
              <p:spPr>
                <a:xfrm>
                  <a:off x="7570843" y="41967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9" name="Encre 28">
                  <a:extLst>
                    <a:ext uri="{FF2B5EF4-FFF2-40B4-BE49-F238E27FC236}">
                      <a16:creationId xmlns:a16="http://schemas.microsoft.com/office/drawing/2014/main" id="{248814C9-56D2-B34B-C5AE-197AE82CFC36}"/>
                    </a:ext>
                  </a:extLst>
                </p14:cNvPr>
                <p14:cNvContentPartPr/>
                <p14:nvPr/>
              </p14:nvContentPartPr>
              <p14:xfrm>
                <a:off x="7579483" y="4205723"/>
                <a:ext cx="360" cy="360"/>
              </p14:xfrm>
            </p:contentPart>
          </mc:Choice>
          <mc:Fallback xmlns="">
            <p:pic>
              <p:nvPicPr>
                <p:cNvPr id="29" name="Encre 28">
                  <a:extLst>
                    <a:ext uri="{FF2B5EF4-FFF2-40B4-BE49-F238E27FC236}">
                      <a16:creationId xmlns:a16="http://schemas.microsoft.com/office/drawing/2014/main" id="{248814C9-56D2-B34B-C5AE-197AE82CFC36}"/>
                    </a:ext>
                  </a:extLst>
                </p:cNvPr>
                <p:cNvPicPr/>
                <p:nvPr/>
              </p:nvPicPr>
              <p:blipFill>
                <a:blip r:embed="rId13"/>
                <a:stretch>
                  <a:fillRect/>
                </a:stretch>
              </p:blipFill>
              <p:spPr>
                <a:xfrm>
                  <a:off x="7570843" y="41967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0" name="Encre 29">
                  <a:extLst>
                    <a:ext uri="{FF2B5EF4-FFF2-40B4-BE49-F238E27FC236}">
                      <a16:creationId xmlns:a16="http://schemas.microsoft.com/office/drawing/2014/main" id="{4BB589AB-589E-8F47-24D1-C7EF96546BC8}"/>
                    </a:ext>
                  </a:extLst>
                </p14:cNvPr>
                <p14:cNvContentPartPr/>
                <p14:nvPr/>
              </p14:nvContentPartPr>
              <p14:xfrm>
                <a:off x="7579483" y="4205723"/>
                <a:ext cx="360" cy="360"/>
              </p14:xfrm>
            </p:contentPart>
          </mc:Choice>
          <mc:Fallback xmlns="">
            <p:pic>
              <p:nvPicPr>
                <p:cNvPr id="30" name="Encre 29">
                  <a:extLst>
                    <a:ext uri="{FF2B5EF4-FFF2-40B4-BE49-F238E27FC236}">
                      <a16:creationId xmlns:a16="http://schemas.microsoft.com/office/drawing/2014/main" id="{4BB589AB-589E-8F47-24D1-C7EF96546BC8}"/>
                    </a:ext>
                  </a:extLst>
                </p:cNvPr>
                <p:cNvPicPr/>
                <p:nvPr/>
              </p:nvPicPr>
              <p:blipFill>
                <a:blip r:embed="rId11"/>
                <a:stretch>
                  <a:fillRect/>
                </a:stretch>
              </p:blipFill>
              <p:spPr>
                <a:xfrm>
                  <a:off x="7570843" y="4196723"/>
                  <a:ext cx="18000" cy="18000"/>
                </a:xfrm>
                <a:prstGeom prst="rect">
                  <a:avLst/>
                </a:prstGeom>
              </p:spPr>
            </p:pic>
          </mc:Fallback>
        </mc:AlternateContent>
      </p:grpSp>
      <p:grpSp>
        <p:nvGrpSpPr>
          <p:cNvPr id="47" name="Groupe 46">
            <a:extLst>
              <a:ext uri="{FF2B5EF4-FFF2-40B4-BE49-F238E27FC236}">
                <a16:creationId xmlns:a16="http://schemas.microsoft.com/office/drawing/2014/main" id="{10FE9287-2451-5682-CC8F-4DFDB7368544}"/>
              </a:ext>
            </a:extLst>
          </p:cNvPr>
          <p:cNvGrpSpPr/>
          <p:nvPr/>
        </p:nvGrpSpPr>
        <p:grpSpPr>
          <a:xfrm>
            <a:off x="4273483" y="4188563"/>
            <a:ext cx="360" cy="360"/>
            <a:chOff x="4273483" y="4188563"/>
            <a:chExt cx="360" cy="360"/>
          </a:xfrm>
        </p:grpSpPr>
        <mc:AlternateContent xmlns:mc="http://schemas.openxmlformats.org/markup-compatibility/2006" xmlns:p14="http://schemas.microsoft.com/office/powerpoint/2010/main">
          <mc:Choice Requires="p14">
            <p:contentPart p14:bwMode="auto" r:id="rId28">
              <p14:nvContentPartPr>
                <p14:cNvPr id="42" name="Encre 41">
                  <a:extLst>
                    <a:ext uri="{FF2B5EF4-FFF2-40B4-BE49-F238E27FC236}">
                      <a16:creationId xmlns:a16="http://schemas.microsoft.com/office/drawing/2014/main" id="{D2B8685A-E835-7C54-9725-1980DD98B3CE}"/>
                    </a:ext>
                  </a:extLst>
                </p14:cNvPr>
                <p14:cNvContentPartPr/>
                <p14:nvPr/>
              </p14:nvContentPartPr>
              <p14:xfrm>
                <a:off x="4273483" y="4188563"/>
                <a:ext cx="360" cy="360"/>
              </p14:xfrm>
            </p:contentPart>
          </mc:Choice>
          <mc:Fallback xmlns="">
            <p:pic>
              <p:nvPicPr>
                <p:cNvPr id="42" name="Encre 41">
                  <a:extLst>
                    <a:ext uri="{FF2B5EF4-FFF2-40B4-BE49-F238E27FC236}">
                      <a16:creationId xmlns:a16="http://schemas.microsoft.com/office/drawing/2014/main" id="{D2B8685A-E835-7C54-9725-1980DD98B3CE}"/>
                    </a:ext>
                  </a:extLst>
                </p:cNvPr>
                <p:cNvPicPr/>
                <p:nvPr/>
              </p:nvPicPr>
              <p:blipFill>
                <a:blip r:embed="rId11"/>
                <a:stretch>
                  <a:fillRect/>
                </a:stretch>
              </p:blipFill>
              <p:spPr>
                <a:xfrm>
                  <a:off x="4264483" y="41799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3" name="Encre 42">
                  <a:extLst>
                    <a:ext uri="{FF2B5EF4-FFF2-40B4-BE49-F238E27FC236}">
                      <a16:creationId xmlns:a16="http://schemas.microsoft.com/office/drawing/2014/main" id="{97103BF4-59E9-8C23-FD7F-418C5BA004B7}"/>
                    </a:ext>
                  </a:extLst>
                </p14:cNvPr>
                <p14:cNvContentPartPr/>
                <p14:nvPr/>
              </p14:nvContentPartPr>
              <p14:xfrm>
                <a:off x="4273483" y="4188563"/>
                <a:ext cx="360" cy="360"/>
              </p14:xfrm>
            </p:contentPart>
          </mc:Choice>
          <mc:Fallback xmlns="">
            <p:pic>
              <p:nvPicPr>
                <p:cNvPr id="43" name="Encre 42">
                  <a:extLst>
                    <a:ext uri="{FF2B5EF4-FFF2-40B4-BE49-F238E27FC236}">
                      <a16:creationId xmlns:a16="http://schemas.microsoft.com/office/drawing/2014/main" id="{97103BF4-59E9-8C23-FD7F-418C5BA004B7}"/>
                    </a:ext>
                  </a:extLst>
                </p:cNvPr>
                <p:cNvPicPr/>
                <p:nvPr/>
              </p:nvPicPr>
              <p:blipFill>
                <a:blip r:embed="rId13"/>
                <a:stretch>
                  <a:fillRect/>
                </a:stretch>
              </p:blipFill>
              <p:spPr>
                <a:xfrm>
                  <a:off x="4264483" y="41799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4" name="Encre 43">
                  <a:extLst>
                    <a:ext uri="{FF2B5EF4-FFF2-40B4-BE49-F238E27FC236}">
                      <a16:creationId xmlns:a16="http://schemas.microsoft.com/office/drawing/2014/main" id="{8BA6895D-A0E0-F354-14C3-7C5F58D650A4}"/>
                    </a:ext>
                  </a:extLst>
                </p14:cNvPr>
                <p14:cNvContentPartPr/>
                <p14:nvPr/>
              </p14:nvContentPartPr>
              <p14:xfrm>
                <a:off x="4273483" y="4188563"/>
                <a:ext cx="360" cy="360"/>
              </p14:xfrm>
            </p:contentPart>
          </mc:Choice>
          <mc:Fallback xmlns="">
            <p:pic>
              <p:nvPicPr>
                <p:cNvPr id="44" name="Encre 43">
                  <a:extLst>
                    <a:ext uri="{FF2B5EF4-FFF2-40B4-BE49-F238E27FC236}">
                      <a16:creationId xmlns:a16="http://schemas.microsoft.com/office/drawing/2014/main" id="{8BA6895D-A0E0-F354-14C3-7C5F58D650A4}"/>
                    </a:ext>
                  </a:extLst>
                </p:cNvPr>
                <p:cNvPicPr/>
                <p:nvPr/>
              </p:nvPicPr>
              <p:blipFill>
                <a:blip r:embed="rId13"/>
                <a:stretch>
                  <a:fillRect/>
                </a:stretch>
              </p:blipFill>
              <p:spPr>
                <a:xfrm>
                  <a:off x="4264483" y="41799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5" name="Encre 44">
                  <a:extLst>
                    <a:ext uri="{FF2B5EF4-FFF2-40B4-BE49-F238E27FC236}">
                      <a16:creationId xmlns:a16="http://schemas.microsoft.com/office/drawing/2014/main" id="{565C9E15-F5C5-6CB5-3B36-EC116CF8186E}"/>
                    </a:ext>
                  </a:extLst>
                </p14:cNvPr>
                <p14:cNvContentPartPr/>
                <p14:nvPr/>
              </p14:nvContentPartPr>
              <p14:xfrm>
                <a:off x="4273483" y="4188563"/>
                <a:ext cx="360" cy="360"/>
              </p14:xfrm>
            </p:contentPart>
          </mc:Choice>
          <mc:Fallback xmlns="">
            <p:pic>
              <p:nvPicPr>
                <p:cNvPr id="45" name="Encre 44">
                  <a:extLst>
                    <a:ext uri="{FF2B5EF4-FFF2-40B4-BE49-F238E27FC236}">
                      <a16:creationId xmlns:a16="http://schemas.microsoft.com/office/drawing/2014/main" id="{565C9E15-F5C5-6CB5-3B36-EC116CF8186E}"/>
                    </a:ext>
                  </a:extLst>
                </p:cNvPr>
                <p:cNvPicPr/>
                <p:nvPr/>
              </p:nvPicPr>
              <p:blipFill>
                <a:blip r:embed="rId13"/>
                <a:stretch>
                  <a:fillRect/>
                </a:stretch>
              </p:blipFill>
              <p:spPr>
                <a:xfrm>
                  <a:off x="4264483" y="41799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6" name="Encre 45">
                  <a:extLst>
                    <a:ext uri="{FF2B5EF4-FFF2-40B4-BE49-F238E27FC236}">
                      <a16:creationId xmlns:a16="http://schemas.microsoft.com/office/drawing/2014/main" id="{A9F67C3B-2803-173D-3695-895EB49EE84E}"/>
                    </a:ext>
                  </a:extLst>
                </p14:cNvPr>
                <p14:cNvContentPartPr/>
                <p14:nvPr/>
              </p14:nvContentPartPr>
              <p14:xfrm>
                <a:off x="4273483" y="4188563"/>
                <a:ext cx="360" cy="360"/>
              </p14:xfrm>
            </p:contentPart>
          </mc:Choice>
          <mc:Fallback xmlns="">
            <p:pic>
              <p:nvPicPr>
                <p:cNvPr id="46" name="Encre 45">
                  <a:extLst>
                    <a:ext uri="{FF2B5EF4-FFF2-40B4-BE49-F238E27FC236}">
                      <a16:creationId xmlns:a16="http://schemas.microsoft.com/office/drawing/2014/main" id="{A9F67C3B-2803-173D-3695-895EB49EE84E}"/>
                    </a:ext>
                  </a:extLst>
                </p:cNvPr>
                <p:cNvPicPr/>
                <p:nvPr/>
              </p:nvPicPr>
              <p:blipFill>
                <a:blip r:embed="rId11"/>
                <a:stretch>
                  <a:fillRect/>
                </a:stretch>
              </p:blipFill>
              <p:spPr>
                <a:xfrm>
                  <a:off x="4264483" y="4179923"/>
                  <a:ext cx="18000" cy="18000"/>
                </a:xfrm>
                <a:prstGeom prst="rect">
                  <a:avLst/>
                </a:prstGeom>
              </p:spPr>
            </p:pic>
          </mc:Fallback>
        </mc:AlternateContent>
      </p:grpSp>
      <p:grpSp>
        <p:nvGrpSpPr>
          <p:cNvPr id="51" name="Groupe 50">
            <a:extLst>
              <a:ext uri="{FF2B5EF4-FFF2-40B4-BE49-F238E27FC236}">
                <a16:creationId xmlns:a16="http://schemas.microsoft.com/office/drawing/2014/main" id="{B14DE1F1-67E6-491C-5D94-796BDB3D0632}"/>
              </a:ext>
            </a:extLst>
          </p:cNvPr>
          <p:cNvGrpSpPr/>
          <p:nvPr/>
        </p:nvGrpSpPr>
        <p:grpSpPr>
          <a:xfrm>
            <a:off x="4264843" y="4804883"/>
            <a:ext cx="360" cy="360"/>
            <a:chOff x="4264843" y="4804883"/>
            <a:chExt cx="360" cy="360"/>
          </a:xfrm>
        </p:grpSpPr>
        <mc:AlternateContent xmlns:mc="http://schemas.openxmlformats.org/markup-compatibility/2006" xmlns:p14="http://schemas.microsoft.com/office/powerpoint/2010/main">
          <mc:Choice Requires="p14">
            <p:contentPart p14:bwMode="auto" r:id="rId33">
              <p14:nvContentPartPr>
                <p14:cNvPr id="48" name="Encre 47">
                  <a:extLst>
                    <a:ext uri="{FF2B5EF4-FFF2-40B4-BE49-F238E27FC236}">
                      <a16:creationId xmlns:a16="http://schemas.microsoft.com/office/drawing/2014/main" id="{60227F5B-A38D-D1B1-78B2-5095295D973E}"/>
                    </a:ext>
                  </a:extLst>
                </p14:cNvPr>
                <p14:cNvContentPartPr/>
                <p14:nvPr/>
              </p14:nvContentPartPr>
              <p14:xfrm>
                <a:off x="4264843" y="4804883"/>
                <a:ext cx="360" cy="360"/>
              </p14:xfrm>
            </p:contentPart>
          </mc:Choice>
          <mc:Fallback xmlns="">
            <p:pic>
              <p:nvPicPr>
                <p:cNvPr id="48" name="Encre 47">
                  <a:extLst>
                    <a:ext uri="{FF2B5EF4-FFF2-40B4-BE49-F238E27FC236}">
                      <a16:creationId xmlns:a16="http://schemas.microsoft.com/office/drawing/2014/main" id="{60227F5B-A38D-D1B1-78B2-5095295D973E}"/>
                    </a:ext>
                  </a:extLst>
                </p:cNvPr>
                <p:cNvPicPr/>
                <p:nvPr/>
              </p:nvPicPr>
              <p:blipFill>
                <a:blip r:embed="rId11"/>
                <a:stretch>
                  <a:fillRect/>
                </a:stretch>
              </p:blipFill>
              <p:spPr>
                <a:xfrm>
                  <a:off x="4256203" y="479588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9" name="Encre 48">
                  <a:extLst>
                    <a:ext uri="{FF2B5EF4-FFF2-40B4-BE49-F238E27FC236}">
                      <a16:creationId xmlns:a16="http://schemas.microsoft.com/office/drawing/2014/main" id="{B5B64CBC-2F02-F8A7-8DD2-259140EC2AF9}"/>
                    </a:ext>
                  </a:extLst>
                </p14:cNvPr>
                <p14:cNvContentPartPr/>
                <p14:nvPr/>
              </p14:nvContentPartPr>
              <p14:xfrm>
                <a:off x="4264843" y="4804883"/>
                <a:ext cx="360" cy="360"/>
              </p14:xfrm>
            </p:contentPart>
          </mc:Choice>
          <mc:Fallback xmlns="">
            <p:pic>
              <p:nvPicPr>
                <p:cNvPr id="49" name="Encre 48">
                  <a:extLst>
                    <a:ext uri="{FF2B5EF4-FFF2-40B4-BE49-F238E27FC236}">
                      <a16:creationId xmlns:a16="http://schemas.microsoft.com/office/drawing/2014/main" id="{B5B64CBC-2F02-F8A7-8DD2-259140EC2AF9}"/>
                    </a:ext>
                  </a:extLst>
                </p:cNvPr>
                <p:cNvPicPr/>
                <p:nvPr/>
              </p:nvPicPr>
              <p:blipFill>
                <a:blip r:embed="rId13"/>
                <a:stretch>
                  <a:fillRect/>
                </a:stretch>
              </p:blipFill>
              <p:spPr>
                <a:xfrm>
                  <a:off x="4256203" y="479588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0" name="Encre 49">
                  <a:extLst>
                    <a:ext uri="{FF2B5EF4-FFF2-40B4-BE49-F238E27FC236}">
                      <a16:creationId xmlns:a16="http://schemas.microsoft.com/office/drawing/2014/main" id="{EE927B46-B87E-518B-1CD0-FDA7C3475611}"/>
                    </a:ext>
                  </a:extLst>
                </p14:cNvPr>
                <p14:cNvContentPartPr/>
                <p14:nvPr/>
              </p14:nvContentPartPr>
              <p14:xfrm>
                <a:off x="4264843" y="4804883"/>
                <a:ext cx="360" cy="360"/>
              </p14:xfrm>
            </p:contentPart>
          </mc:Choice>
          <mc:Fallback xmlns="">
            <p:pic>
              <p:nvPicPr>
                <p:cNvPr id="50" name="Encre 49">
                  <a:extLst>
                    <a:ext uri="{FF2B5EF4-FFF2-40B4-BE49-F238E27FC236}">
                      <a16:creationId xmlns:a16="http://schemas.microsoft.com/office/drawing/2014/main" id="{EE927B46-B87E-518B-1CD0-FDA7C3475611}"/>
                    </a:ext>
                  </a:extLst>
                </p:cNvPr>
                <p:cNvPicPr/>
                <p:nvPr/>
              </p:nvPicPr>
              <p:blipFill>
                <a:blip r:embed="rId13"/>
                <a:stretch>
                  <a:fillRect/>
                </a:stretch>
              </p:blipFill>
              <p:spPr>
                <a:xfrm>
                  <a:off x="4256203" y="4795883"/>
                  <a:ext cx="18000" cy="18000"/>
                </a:xfrm>
                <a:prstGeom prst="rect">
                  <a:avLst/>
                </a:prstGeom>
              </p:spPr>
            </p:pic>
          </mc:Fallback>
        </mc:AlternateContent>
      </p:grpSp>
      <p:grpSp>
        <p:nvGrpSpPr>
          <p:cNvPr id="55" name="Groupe 54">
            <a:extLst>
              <a:ext uri="{FF2B5EF4-FFF2-40B4-BE49-F238E27FC236}">
                <a16:creationId xmlns:a16="http://schemas.microsoft.com/office/drawing/2014/main" id="{78D0F701-12F7-A711-9D45-4BB5DDE90E12}"/>
              </a:ext>
            </a:extLst>
          </p:cNvPr>
          <p:cNvGrpSpPr/>
          <p:nvPr/>
        </p:nvGrpSpPr>
        <p:grpSpPr>
          <a:xfrm>
            <a:off x="4273483" y="5573123"/>
            <a:ext cx="360" cy="360"/>
            <a:chOff x="4273483" y="5573123"/>
            <a:chExt cx="360" cy="360"/>
          </a:xfrm>
        </p:grpSpPr>
        <mc:AlternateContent xmlns:mc="http://schemas.openxmlformats.org/markup-compatibility/2006" xmlns:p14="http://schemas.microsoft.com/office/powerpoint/2010/main">
          <mc:Choice Requires="p14">
            <p:contentPart p14:bwMode="auto" r:id="rId36">
              <p14:nvContentPartPr>
                <p14:cNvPr id="52" name="Encre 51">
                  <a:extLst>
                    <a:ext uri="{FF2B5EF4-FFF2-40B4-BE49-F238E27FC236}">
                      <a16:creationId xmlns:a16="http://schemas.microsoft.com/office/drawing/2014/main" id="{7155C3C3-3462-6FB9-31C9-7DB5E1A2C98E}"/>
                    </a:ext>
                  </a:extLst>
                </p14:cNvPr>
                <p14:cNvContentPartPr/>
                <p14:nvPr/>
              </p14:nvContentPartPr>
              <p14:xfrm>
                <a:off x="4273483" y="5573123"/>
                <a:ext cx="360" cy="360"/>
              </p14:xfrm>
            </p:contentPart>
          </mc:Choice>
          <mc:Fallback xmlns="">
            <p:pic>
              <p:nvPicPr>
                <p:cNvPr id="52" name="Encre 51">
                  <a:extLst>
                    <a:ext uri="{FF2B5EF4-FFF2-40B4-BE49-F238E27FC236}">
                      <a16:creationId xmlns:a16="http://schemas.microsoft.com/office/drawing/2014/main" id="{7155C3C3-3462-6FB9-31C9-7DB5E1A2C98E}"/>
                    </a:ext>
                  </a:extLst>
                </p:cNvPr>
                <p:cNvPicPr/>
                <p:nvPr/>
              </p:nvPicPr>
              <p:blipFill>
                <a:blip r:embed="rId11"/>
                <a:stretch>
                  <a:fillRect/>
                </a:stretch>
              </p:blipFill>
              <p:spPr>
                <a:xfrm>
                  <a:off x="4264483" y="55641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3" name="Encre 52">
                  <a:extLst>
                    <a:ext uri="{FF2B5EF4-FFF2-40B4-BE49-F238E27FC236}">
                      <a16:creationId xmlns:a16="http://schemas.microsoft.com/office/drawing/2014/main" id="{35C4C399-9C02-EB29-9D2B-65876A96036A}"/>
                    </a:ext>
                  </a:extLst>
                </p14:cNvPr>
                <p14:cNvContentPartPr/>
                <p14:nvPr/>
              </p14:nvContentPartPr>
              <p14:xfrm>
                <a:off x="4273483" y="5573123"/>
                <a:ext cx="360" cy="360"/>
              </p14:xfrm>
            </p:contentPart>
          </mc:Choice>
          <mc:Fallback xmlns="">
            <p:pic>
              <p:nvPicPr>
                <p:cNvPr id="53" name="Encre 52">
                  <a:extLst>
                    <a:ext uri="{FF2B5EF4-FFF2-40B4-BE49-F238E27FC236}">
                      <a16:creationId xmlns:a16="http://schemas.microsoft.com/office/drawing/2014/main" id="{35C4C399-9C02-EB29-9D2B-65876A96036A}"/>
                    </a:ext>
                  </a:extLst>
                </p:cNvPr>
                <p:cNvPicPr/>
                <p:nvPr/>
              </p:nvPicPr>
              <p:blipFill>
                <a:blip r:embed="rId13"/>
                <a:stretch>
                  <a:fillRect/>
                </a:stretch>
              </p:blipFill>
              <p:spPr>
                <a:xfrm>
                  <a:off x="4264483" y="556412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4" name="Encre 53">
                  <a:extLst>
                    <a:ext uri="{FF2B5EF4-FFF2-40B4-BE49-F238E27FC236}">
                      <a16:creationId xmlns:a16="http://schemas.microsoft.com/office/drawing/2014/main" id="{93821951-52C3-06AF-5241-40E33286C4B3}"/>
                    </a:ext>
                  </a:extLst>
                </p14:cNvPr>
                <p14:cNvContentPartPr/>
                <p14:nvPr/>
              </p14:nvContentPartPr>
              <p14:xfrm>
                <a:off x="4273483" y="5573123"/>
                <a:ext cx="360" cy="360"/>
              </p14:xfrm>
            </p:contentPart>
          </mc:Choice>
          <mc:Fallback xmlns="">
            <p:pic>
              <p:nvPicPr>
                <p:cNvPr id="54" name="Encre 53">
                  <a:extLst>
                    <a:ext uri="{FF2B5EF4-FFF2-40B4-BE49-F238E27FC236}">
                      <a16:creationId xmlns:a16="http://schemas.microsoft.com/office/drawing/2014/main" id="{93821951-52C3-06AF-5241-40E33286C4B3}"/>
                    </a:ext>
                  </a:extLst>
                </p:cNvPr>
                <p:cNvPicPr/>
                <p:nvPr/>
              </p:nvPicPr>
              <p:blipFill>
                <a:blip r:embed="rId11"/>
                <a:stretch>
                  <a:fillRect/>
                </a:stretch>
              </p:blipFill>
              <p:spPr>
                <a:xfrm>
                  <a:off x="4264483" y="5564123"/>
                  <a:ext cx="18000" cy="18000"/>
                </a:xfrm>
                <a:prstGeom prst="rect">
                  <a:avLst/>
                </a:prstGeom>
              </p:spPr>
            </p:pic>
          </mc:Fallback>
        </mc:AlternateContent>
      </p:grpSp>
      <p:grpSp>
        <p:nvGrpSpPr>
          <p:cNvPr id="61" name="Groupe 60">
            <a:extLst>
              <a:ext uri="{FF2B5EF4-FFF2-40B4-BE49-F238E27FC236}">
                <a16:creationId xmlns:a16="http://schemas.microsoft.com/office/drawing/2014/main" id="{08B5DB7A-461A-29EC-78E7-3E8E481C89A1}"/>
              </a:ext>
            </a:extLst>
          </p:cNvPr>
          <p:cNvGrpSpPr/>
          <p:nvPr/>
        </p:nvGrpSpPr>
        <p:grpSpPr>
          <a:xfrm>
            <a:off x="3250843" y="3879803"/>
            <a:ext cx="360" cy="360"/>
            <a:chOff x="3250843" y="3879803"/>
            <a:chExt cx="360" cy="360"/>
          </a:xfrm>
        </p:grpSpPr>
        <mc:AlternateContent xmlns:mc="http://schemas.openxmlformats.org/markup-compatibility/2006" xmlns:p14="http://schemas.microsoft.com/office/powerpoint/2010/main">
          <mc:Choice Requires="p14">
            <p:contentPart p14:bwMode="auto" r:id="rId39">
              <p14:nvContentPartPr>
                <p14:cNvPr id="56" name="Encre 55">
                  <a:extLst>
                    <a:ext uri="{FF2B5EF4-FFF2-40B4-BE49-F238E27FC236}">
                      <a16:creationId xmlns:a16="http://schemas.microsoft.com/office/drawing/2014/main" id="{BDA468B3-159C-251A-32D8-66161E94870D}"/>
                    </a:ext>
                  </a:extLst>
                </p14:cNvPr>
                <p14:cNvContentPartPr/>
                <p14:nvPr/>
              </p14:nvContentPartPr>
              <p14:xfrm>
                <a:off x="3250843" y="3879803"/>
                <a:ext cx="360" cy="360"/>
              </p14:xfrm>
            </p:contentPart>
          </mc:Choice>
          <mc:Fallback xmlns="">
            <p:pic>
              <p:nvPicPr>
                <p:cNvPr id="56" name="Encre 55">
                  <a:extLst>
                    <a:ext uri="{FF2B5EF4-FFF2-40B4-BE49-F238E27FC236}">
                      <a16:creationId xmlns:a16="http://schemas.microsoft.com/office/drawing/2014/main" id="{BDA468B3-159C-251A-32D8-66161E94870D}"/>
                    </a:ext>
                  </a:extLst>
                </p:cNvPr>
                <p:cNvPicPr/>
                <p:nvPr/>
              </p:nvPicPr>
              <p:blipFill>
                <a:blip r:embed="rId11"/>
                <a:stretch>
                  <a:fillRect/>
                </a:stretch>
              </p:blipFill>
              <p:spPr>
                <a:xfrm>
                  <a:off x="3242203" y="387080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7" name="Encre 56">
                  <a:extLst>
                    <a:ext uri="{FF2B5EF4-FFF2-40B4-BE49-F238E27FC236}">
                      <a16:creationId xmlns:a16="http://schemas.microsoft.com/office/drawing/2014/main" id="{55BE9759-3436-FC3D-E711-6D0C3B89FC91}"/>
                    </a:ext>
                  </a:extLst>
                </p14:cNvPr>
                <p14:cNvContentPartPr/>
                <p14:nvPr/>
              </p14:nvContentPartPr>
              <p14:xfrm>
                <a:off x="3250843" y="3879803"/>
                <a:ext cx="360" cy="360"/>
              </p14:xfrm>
            </p:contentPart>
          </mc:Choice>
          <mc:Fallback xmlns="">
            <p:pic>
              <p:nvPicPr>
                <p:cNvPr id="57" name="Encre 56">
                  <a:extLst>
                    <a:ext uri="{FF2B5EF4-FFF2-40B4-BE49-F238E27FC236}">
                      <a16:creationId xmlns:a16="http://schemas.microsoft.com/office/drawing/2014/main" id="{55BE9759-3436-FC3D-E711-6D0C3B89FC91}"/>
                    </a:ext>
                  </a:extLst>
                </p:cNvPr>
                <p:cNvPicPr/>
                <p:nvPr/>
              </p:nvPicPr>
              <p:blipFill>
                <a:blip r:embed="rId13"/>
                <a:stretch>
                  <a:fillRect/>
                </a:stretch>
              </p:blipFill>
              <p:spPr>
                <a:xfrm>
                  <a:off x="3242203" y="387080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8" name="Encre 57">
                  <a:extLst>
                    <a:ext uri="{FF2B5EF4-FFF2-40B4-BE49-F238E27FC236}">
                      <a16:creationId xmlns:a16="http://schemas.microsoft.com/office/drawing/2014/main" id="{FF029E9A-A5CC-CB9F-85FA-5629E7A5F6C0}"/>
                    </a:ext>
                  </a:extLst>
                </p14:cNvPr>
                <p14:cNvContentPartPr/>
                <p14:nvPr/>
              </p14:nvContentPartPr>
              <p14:xfrm>
                <a:off x="3250843" y="3879803"/>
                <a:ext cx="360" cy="360"/>
              </p14:xfrm>
            </p:contentPart>
          </mc:Choice>
          <mc:Fallback xmlns="">
            <p:pic>
              <p:nvPicPr>
                <p:cNvPr id="58" name="Encre 57">
                  <a:extLst>
                    <a:ext uri="{FF2B5EF4-FFF2-40B4-BE49-F238E27FC236}">
                      <a16:creationId xmlns:a16="http://schemas.microsoft.com/office/drawing/2014/main" id="{FF029E9A-A5CC-CB9F-85FA-5629E7A5F6C0}"/>
                    </a:ext>
                  </a:extLst>
                </p:cNvPr>
                <p:cNvPicPr/>
                <p:nvPr/>
              </p:nvPicPr>
              <p:blipFill>
                <a:blip r:embed="rId13"/>
                <a:stretch>
                  <a:fillRect/>
                </a:stretch>
              </p:blipFill>
              <p:spPr>
                <a:xfrm>
                  <a:off x="3242203" y="387080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9" name="Encre 58">
                  <a:extLst>
                    <a:ext uri="{FF2B5EF4-FFF2-40B4-BE49-F238E27FC236}">
                      <a16:creationId xmlns:a16="http://schemas.microsoft.com/office/drawing/2014/main" id="{9503EB25-827C-4817-2D3C-E6532C279378}"/>
                    </a:ext>
                  </a:extLst>
                </p14:cNvPr>
                <p14:cNvContentPartPr/>
                <p14:nvPr/>
              </p14:nvContentPartPr>
              <p14:xfrm>
                <a:off x="3250843" y="3879803"/>
                <a:ext cx="360" cy="360"/>
              </p14:xfrm>
            </p:contentPart>
          </mc:Choice>
          <mc:Fallback xmlns="">
            <p:pic>
              <p:nvPicPr>
                <p:cNvPr id="59" name="Encre 58">
                  <a:extLst>
                    <a:ext uri="{FF2B5EF4-FFF2-40B4-BE49-F238E27FC236}">
                      <a16:creationId xmlns:a16="http://schemas.microsoft.com/office/drawing/2014/main" id="{9503EB25-827C-4817-2D3C-E6532C279378}"/>
                    </a:ext>
                  </a:extLst>
                </p:cNvPr>
                <p:cNvPicPr/>
                <p:nvPr/>
              </p:nvPicPr>
              <p:blipFill>
                <a:blip r:embed="rId13"/>
                <a:stretch>
                  <a:fillRect/>
                </a:stretch>
              </p:blipFill>
              <p:spPr>
                <a:xfrm>
                  <a:off x="3242203" y="387080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0" name="Encre 59">
                  <a:extLst>
                    <a:ext uri="{FF2B5EF4-FFF2-40B4-BE49-F238E27FC236}">
                      <a16:creationId xmlns:a16="http://schemas.microsoft.com/office/drawing/2014/main" id="{4BF7C9F1-2F5C-1425-2D41-C61DB4FD7DE6}"/>
                    </a:ext>
                  </a:extLst>
                </p14:cNvPr>
                <p14:cNvContentPartPr/>
                <p14:nvPr/>
              </p14:nvContentPartPr>
              <p14:xfrm>
                <a:off x="3250843" y="3879803"/>
                <a:ext cx="360" cy="360"/>
              </p14:xfrm>
            </p:contentPart>
          </mc:Choice>
          <mc:Fallback xmlns="">
            <p:pic>
              <p:nvPicPr>
                <p:cNvPr id="60" name="Encre 59">
                  <a:extLst>
                    <a:ext uri="{FF2B5EF4-FFF2-40B4-BE49-F238E27FC236}">
                      <a16:creationId xmlns:a16="http://schemas.microsoft.com/office/drawing/2014/main" id="{4BF7C9F1-2F5C-1425-2D41-C61DB4FD7DE6}"/>
                    </a:ext>
                  </a:extLst>
                </p:cNvPr>
                <p:cNvPicPr/>
                <p:nvPr/>
              </p:nvPicPr>
              <p:blipFill>
                <a:blip r:embed="rId11"/>
                <a:stretch>
                  <a:fillRect/>
                </a:stretch>
              </p:blipFill>
              <p:spPr>
                <a:xfrm>
                  <a:off x="3242203" y="3870803"/>
                  <a:ext cx="18000" cy="18000"/>
                </a:xfrm>
                <a:prstGeom prst="rect">
                  <a:avLst/>
                </a:prstGeom>
              </p:spPr>
            </p:pic>
          </mc:Fallback>
        </mc:AlternateContent>
      </p:grpSp>
    </p:spTree>
    <p:extLst>
      <p:ext uri="{BB962C8B-B14F-4D97-AF65-F5344CB8AC3E}">
        <p14:creationId xmlns:p14="http://schemas.microsoft.com/office/powerpoint/2010/main" val="15311301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La </a:t>
            </a:r>
            <a:r>
              <a:rPr lang="fr-FR" dirty="0">
                <a:solidFill>
                  <a:schemeClr val="accent1"/>
                </a:solidFill>
                <a:latin typeface="Segoe UI" panose="020B0502040204020203" pitchFamily="34" charset="0"/>
                <a:cs typeface="Segoe UI" panose="020B0502040204020203" pitchFamily="34" charset="0"/>
              </a:rPr>
              <a:t>segmentation</a:t>
            </a:r>
            <a:r>
              <a:rPr lang="fr-FR" sz="2800" dirty="0">
                <a:solidFill>
                  <a:schemeClr val="accent1"/>
                </a:solidFill>
                <a:latin typeface="Segoe UI" panose="020B0502040204020203" pitchFamily="34" charset="0"/>
                <a:cs typeface="Segoe UI" panose="020B0502040204020203" pitchFamily="34" charset="0"/>
              </a:rPr>
              <a:t> </a:t>
            </a:r>
            <a:r>
              <a:rPr lang="fr-FR" sz="2800" dirty="0">
                <a:solidFill>
                  <a:prstClr val="black">
                    <a:lumMod val="75000"/>
                    <a:lumOff val="25000"/>
                  </a:prstClr>
                </a:solidFill>
                <a:latin typeface="Segoe UI" panose="020B0502040204020203" pitchFamily="34" charset="0"/>
                <a:cs typeface="Segoe UI" panose="020B0502040204020203" pitchFamily="34" charset="0"/>
              </a:rPr>
              <a:t>des cibles</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a:t>
              </a:r>
            </a:p>
          </p:txBody>
        </p:sp>
      </p:grpSp>
      <p:sp>
        <p:nvSpPr>
          <p:cNvPr id="2" name="Espace réservé du contenu 17">
            <a:extLst>
              <a:ext uri="{FF2B5EF4-FFF2-40B4-BE49-F238E27FC236}">
                <a16:creationId xmlns:a16="http://schemas.microsoft.com/office/drawing/2014/main" id="{0E89F77A-38B4-F2F4-CDB1-DD1A2A1A7C6B}"/>
              </a:ext>
            </a:extLst>
          </p:cNvPr>
          <p:cNvSpPr txBox="1">
            <a:spLocks/>
          </p:cNvSpPr>
          <p:nvPr/>
        </p:nvSpPr>
        <p:spPr>
          <a:xfrm>
            <a:off x="363794" y="1276509"/>
            <a:ext cx="10791886" cy="529193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B/ </a:t>
            </a:r>
            <a:r>
              <a:rPr lang="fr-FR" sz="1800" b="1" kern="100" dirty="0">
                <a:effectLst/>
                <a:latin typeface="Gist lite"/>
                <a:ea typeface="Calibri" panose="020F0502020204030204" pitchFamily="34" charset="0"/>
                <a:cs typeface="Times New Roman" panose="02020603050405020304" pitchFamily="18" charset="0"/>
              </a:rPr>
              <a:t>Cibles secondaires : La clientèle nouvelle visée, plus jeune et connectés</a:t>
            </a:r>
            <a:endParaRPr lang="fr-FR" sz="1200" b="1" dirty="0">
              <a:solidFill>
                <a:srgbClr val="FF0000"/>
              </a:solidFill>
              <a:effectLst/>
              <a:ea typeface="Open Sans Light" panose="020B03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600" b="1" i="0" u="none" strike="noStrike" cap="none" normalizeH="0" baseline="0" dirty="0">
              <a:ln>
                <a:noFill/>
              </a:ln>
              <a:solidFill>
                <a:schemeClr val="accent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fr-FR" altLang="fr-FR" sz="1600" b="1" dirty="0">
                <a:solidFill>
                  <a:schemeClr val="accent1"/>
                </a:solidFill>
                <a:latin typeface="Arial" panose="020B0604020202020204" pitchFamily="34" charset="0"/>
              </a:rPr>
              <a:t> </a:t>
            </a:r>
            <a:r>
              <a:rPr kumimoji="0" lang="fr-FR" altLang="fr-FR" sz="1600" b="1" i="0" u="none" strike="noStrike" cap="none" normalizeH="0" baseline="0" dirty="0">
                <a:ln>
                  <a:noFill/>
                </a:ln>
                <a:solidFill>
                  <a:schemeClr val="accent1"/>
                </a:solidFill>
                <a:effectLst/>
                <a:latin typeface="Arial" panose="020B0604020202020204" pitchFamily="34" charset="0"/>
              </a:rPr>
              <a:t>Milléniaux connectés et Génération Z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Âge : 25-39 ans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Description : Jeunes adultes actifs sur les réseaux sociaux, recherchant des expériences uniques.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Besoins : Connectivité, expériences locales authentiques, design moderne, interactions via réseaux sociaux.</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Canaux : Marketing digital, collaborations avec influenceurs, contenu engageant sur les réseaux sociaux.</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600" i="0" u="none" strike="noStrike" cap="none" normalizeH="0" baseline="0" dirty="0">
              <a:ln>
                <a:noFill/>
              </a:ln>
              <a:solidFill>
                <a:schemeClr val="accent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fr-FR" altLang="fr-FR" sz="1600" b="1" dirty="0">
                <a:solidFill>
                  <a:schemeClr val="accent1"/>
                </a:solidFill>
                <a:latin typeface="Arial" panose="020B0604020202020204" pitchFamily="34" charset="0"/>
              </a:rPr>
              <a:t> </a:t>
            </a:r>
            <a:r>
              <a:rPr kumimoji="0" lang="fr-FR" altLang="fr-FR" sz="1600" b="1" i="0" u="none" strike="noStrike" cap="none" normalizeH="0" baseline="0" dirty="0">
                <a:ln>
                  <a:noFill/>
                </a:ln>
                <a:solidFill>
                  <a:schemeClr val="accent1"/>
                </a:solidFill>
                <a:effectLst/>
                <a:latin typeface="Arial" panose="020B0604020202020204" pitchFamily="34" charset="0"/>
              </a:rPr>
              <a:t>Influenceurs et créateurs de contenu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Âge : 25-34 ans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Description : Influenceurs et créateurs de contenu axés sur le voyage ou le luxe, souvent avec des revenus variables.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Besoins : Réductions en échange de visibilité, possibilité de critique des services.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Canaux : Résidant à Paris ou grandes villes, collaborations pour visibilité en ligne.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600" i="0" u="none" strike="noStrike" cap="none" normalizeH="0" baseline="0" dirty="0">
              <a:ln>
                <a:noFill/>
              </a:ln>
              <a:solidFill>
                <a:schemeClr val="accent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fr-FR" altLang="fr-FR" sz="1600" b="1" dirty="0">
                <a:solidFill>
                  <a:schemeClr val="accent1"/>
                </a:solidFill>
                <a:latin typeface="Arial" panose="020B0604020202020204" pitchFamily="34" charset="0"/>
              </a:rPr>
              <a:t> </a:t>
            </a:r>
            <a:r>
              <a:rPr kumimoji="0" lang="fr-FR" altLang="fr-FR" sz="1600" b="1" i="0" u="none" strike="noStrike" cap="none" normalizeH="0" baseline="0" dirty="0">
                <a:ln>
                  <a:noFill/>
                </a:ln>
                <a:solidFill>
                  <a:schemeClr val="accent1"/>
                </a:solidFill>
                <a:effectLst/>
                <a:latin typeface="Arial" panose="020B0604020202020204" pitchFamily="34" charset="0"/>
              </a:rPr>
              <a:t>Séjours longue durée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Description : Clients restant pour des périodes prolongées pour des raisons professionnelles ou personnelles.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Besoins : Tarifs préférentiels, services de blanchisserie, commodités pour long séjour.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Canaux : Offres spéciales, partenariats avec entreprises, plateformes de location à long terme.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600" i="0" u="none" strike="noStrike" cap="none" normalizeH="0" baseline="0" dirty="0">
              <a:ln>
                <a:noFill/>
              </a:ln>
              <a:solidFill>
                <a:schemeClr val="accent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fr-FR" altLang="fr-FR" sz="1600" b="1" dirty="0">
                <a:solidFill>
                  <a:schemeClr val="accent1"/>
                </a:solidFill>
                <a:latin typeface="Arial" panose="020B0604020202020204" pitchFamily="34" charset="0"/>
              </a:rPr>
              <a:t> </a:t>
            </a:r>
            <a:r>
              <a:rPr kumimoji="0" lang="fr-FR" altLang="fr-FR" sz="1600" b="1" i="0" u="none" strike="noStrike" cap="none" normalizeH="0" baseline="0" dirty="0">
                <a:ln>
                  <a:noFill/>
                </a:ln>
                <a:solidFill>
                  <a:schemeClr val="accent1"/>
                </a:solidFill>
                <a:effectLst/>
                <a:latin typeface="Arial" panose="020B0604020202020204" pitchFamily="34" charset="0"/>
              </a:rPr>
              <a:t>Participants à des événements et conférences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Description : Délégués et participants à des événements et conférences à Paris.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Besoins : Salles de conférence, services de restauration, proximité des centres de convention.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i="0" u="none" strike="noStrike" cap="none" normalizeH="0" baseline="0" dirty="0">
                <a:ln>
                  <a:noFill/>
                </a:ln>
                <a:solidFill>
                  <a:schemeClr val="tx1"/>
                </a:solidFill>
                <a:effectLst/>
                <a:latin typeface="Arial" panose="020B0604020202020204" pitchFamily="34" charset="0"/>
              </a:rPr>
              <a:t>   - Canaux : Collaboration avec organisateurs d'événements, offres groupées, plateformes de réservation pour événements professionnels.</a:t>
            </a:r>
            <a:endParaRPr lang="fr-FR" sz="1600" i="1" dirty="0">
              <a:solidFill>
                <a:schemeClr val="tx1"/>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Tree>
    <p:extLst>
      <p:ext uri="{BB962C8B-B14F-4D97-AF65-F5344CB8AC3E}">
        <p14:creationId xmlns:p14="http://schemas.microsoft.com/office/powerpoint/2010/main" val="24264400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9" name="Titre 7">
            <a:extLst>
              <a:ext uri="{FF2B5EF4-FFF2-40B4-BE49-F238E27FC236}">
                <a16:creationId xmlns:a16="http://schemas.microsoft.com/office/drawing/2014/main" id="{F27FDFC4-3B60-7B7A-4F22-4ED54A4B2D6A}"/>
              </a:ext>
            </a:extLst>
          </p:cNvPr>
          <p:cNvSpPr>
            <a:spLocks noGrp="1"/>
          </p:cNvSpPr>
          <p:nvPr>
            <p:ph type="title"/>
          </p:nvPr>
        </p:nvSpPr>
        <p:spPr>
          <a:xfrm>
            <a:off x="521207" y="448056"/>
            <a:ext cx="866851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La </a:t>
            </a:r>
            <a:r>
              <a:rPr lang="fr-FR" dirty="0">
                <a:solidFill>
                  <a:schemeClr val="accent1"/>
                </a:solidFill>
                <a:latin typeface="Segoe UI" panose="020B0502040204020203" pitchFamily="34" charset="0"/>
                <a:cs typeface="Segoe UI" panose="020B0502040204020203" pitchFamily="34" charset="0"/>
              </a:rPr>
              <a:t>segmentation</a:t>
            </a:r>
            <a:r>
              <a:rPr lang="fr-FR" sz="2800" dirty="0">
                <a:solidFill>
                  <a:schemeClr val="accent1"/>
                </a:solidFill>
                <a:latin typeface="Segoe UI" panose="020B0502040204020203" pitchFamily="34" charset="0"/>
                <a:cs typeface="Segoe UI" panose="020B0502040204020203" pitchFamily="34" charset="0"/>
              </a:rPr>
              <a:t> </a:t>
            </a:r>
            <a:r>
              <a:rPr lang="fr-FR" sz="2800" dirty="0">
                <a:solidFill>
                  <a:prstClr val="black">
                    <a:lumMod val="75000"/>
                    <a:lumOff val="25000"/>
                  </a:prstClr>
                </a:solidFill>
                <a:latin typeface="Segoe UI" panose="020B0502040204020203" pitchFamily="34" charset="0"/>
                <a:cs typeface="Segoe UI" panose="020B0502040204020203" pitchFamily="34" charset="0"/>
              </a:rPr>
              <a:t>des cibles</a:t>
            </a:r>
            <a:endParaRPr lang="fr-FR" sz="2800" b="1" dirty="0">
              <a:latin typeface="Segoe UI" panose="020B0502040204020203" pitchFamily="34" charset="0"/>
              <a:cs typeface="Segoe UI" panose="020B0502040204020203" pitchFamily="34" charset="0"/>
            </a:endParaRPr>
          </a:p>
        </p:txBody>
      </p:sp>
      <p:grpSp>
        <p:nvGrpSpPr>
          <p:cNvPr id="20" name="Groupe 19" descr="Petit cercle contenant le chiffre 1 pour indiquer la première étape">
            <a:extLst>
              <a:ext uri="{FF2B5EF4-FFF2-40B4-BE49-F238E27FC236}">
                <a16:creationId xmlns:a16="http://schemas.microsoft.com/office/drawing/2014/main" id="{BF0F7E53-4261-785F-71D6-DBC0158CBDC5}"/>
              </a:ext>
            </a:extLst>
          </p:cNvPr>
          <p:cNvGrpSpPr/>
          <p:nvPr/>
        </p:nvGrpSpPr>
        <p:grpSpPr bwMode="blackWhite">
          <a:xfrm>
            <a:off x="531552" y="620139"/>
            <a:ext cx="558179" cy="409838"/>
            <a:chOff x="6953426" y="711274"/>
            <a:chExt cx="558179" cy="409838"/>
          </a:xfrm>
        </p:grpSpPr>
        <p:sp>
          <p:nvSpPr>
            <p:cNvPr id="21" name="Ovale 18" descr="Petit cercle">
              <a:extLst>
                <a:ext uri="{FF2B5EF4-FFF2-40B4-BE49-F238E27FC236}">
                  <a16:creationId xmlns:a16="http://schemas.microsoft.com/office/drawing/2014/main" id="{1C5DC648-1F93-DAC8-A4FC-742AABECEB21}"/>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 name="Zone de texte 19" descr="Chiffre 1">
              <a:extLst>
                <a:ext uri="{FF2B5EF4-FFF2-40B4-BE49-F238E27FC236}">
                  <a16:creationId xmlns:a16="http://schemas.microsoft.com/office/drawing/2014/main" id="{1AB04BB0-2BA4-18C7-146F-D9BA8CFC71F8}"/>
                </a:ext>
              </a:extLst>
            </p:cNvPr>
            <p:cNvSpPr txBox="1">
              <a:spLocks noChangeAspect="1"/>
            </p:cNvSpPr>
            <p:nvPr/>
          </p:nvSpPr>
          <p:spPr bwMode="blackWhite">
            <a:xfrm>
              <a:off x="6953426" y="727564"/>
              <a:ext cx="558179" cy="369332"/>
            </a:xfrm>
            <a:prstGeom prst="rect">
              <a:avLst/>
            </a:prstGeom>
            <a:solidFill>
              <a:schemeClr val="accent1"/>
            </a:solid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a:t>
              </a:r>
            </a:p>
          </p:txBody>
        </p:sp>
      </p:grpSp>
      <p:pic>
        <p:nvPicPr>
          <p:cNvPr id="3" name="Image 2">
            <a:extLst>
              <a:ext uri="{FF2B5EF4-FFF2-40B4-BE49-F238E27FC236}">
                <a16:creationId xmlns:a16="http://schemas.microsoft.com/office/drawing/2014/main" id="{1622E00D-63A8-BAB5-B160-8143DC9936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0074" y="1256897"/>
            <a:ext cx="6979286" cy="5326783"/>
          </a:xfrm>
          <a:prstGeom prst="rect">
            <a:avLst/>
          </a:prstGeom>
        </p:spPr>
      </p:pic>
      <p:sp>
        <p:nvSpPr>
          <p:cNvPr id="4" name="ZoneTexte 3">
            <a:extLst>
              <a:ext uri="{FF2B5EF4-FFF2-40B4-BE49-F238E27FC236}">
                <a16:creationId xmlns:a16="http://schemas.microsoft.com/office/drawing/2014/main" id="{27129098-29FF-3113-70DA-188E43B33D5D}"/>
              </a:ext>
            </a:extLst>
          </p:cNvPr>
          <p:cNvSpPr txBox="1"/>
          <p:nvPr/>
        </p:nvSpPr>
        <p:spPr>
          <a:xfrm>
            <a:off x="800100" y="1743075"/>
            <a:ext cx="1866900" cy="923330"/>
          </a:xfrm>
          <a:prstGeom prst="rect">
            <a:avLst/>
          </a:prstGeom>
          <a:noFill/>
        </p:spPr>
        <p:txBody>
          <a:bodyPr wrap="square" rtlCol="0">
            <a:spAutoFit/>
          </a:bodyPr>
          <a:lstStyle/>
          <a:p>
            <a:r>
              <a:rPr kumimoji="0" lang="fr-FR" altLang="fr-FR" sz="1800" b="1" i="0" u="none" strike="noStrike" cap="none" normalizeH="0" baseline="0" dirty="0">
                <a:ln>
                  <a:noFill/>
                </a:ln>
                <a:solidFill>
                  <a:schemeClr val="accent1"/>
                </a:solidFill>
                <a:effectLst/>
                <a:latin typeface="Arial" panose="020B0604020202020204" pitchFamily="34" charset="0"/>
              </a:rPr>
              <a:t>Milléniaux connectés et Génération Z :</a:t>
            </a:r>
            <a:endParaRPr lang="fr-FR" dirty="0"/>
          </a:p>
        </p:txBody>
      </p:sp>
    </p:spTree>
    <p:extLst>
      <p:ext uri="{BB962C8B-B14F-4D97-AF65-F5344CB8AC3E}">
        <p14:creationId xmlns:p14="http://schemas.microsoft.com/office/powerpoint/2010/main" val="21750960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8" name="Titre 7"/>
          <p:cNvSpPr>
            <a:spLocks noGrp="1"/>
          </p:cNvSpPr>
          <p:nvPr>
            <p:ph type="title"/>
          </p:nvPr>
        </p:nvSpPr>
        <p:spPr>
          <a:xfrm>
            <a:off x="521207" y="448056"/>
            <a:ext cx="8668513" cy="640080"/>
          </a:xfrm>
        </p:spPr>
        <p:txBody>
          <a:bodyPr rtlCol="0">
            <a:noAutofit/>
          </a:bodyPr>
          <a:lstStyle/>
          <a:p>
            <a:pPr marL="0" indent="0" rtl="0">
              <a:spcAft>
                <a:spcPts val="2000"/>
              </a:spcAft>
              <a:buNone/>
            </a:pPr>
            <a:r>
              <a:rPr lang="fr-FR" sz="2800" b="1" dirty="0">
                <a:latin typeface="Segoe UI" panose="020B0502040204020203" pitchFamily="34" charset="0"/>
                <a:cs typeface="Segoe UI" panose="020B0502040204020203" pitchFamily="34" charset="0"/>
              </a:rPr>
              <a:t>II-PLAN D’ACTION</a:t>
            </a:r>
          </a:p>
        </p:txBody>
      </p:sp>
      <p:pic>
        <p:nvPicPr>
          <p:cNvPr id="3" name="Image 2">
            <a:extLst>
              <a:ext uri="{FF2B5EF4-FFF2-40B4-BE49-F238E27FC236}">
                <a16:creationId xmlns:a16="http://schemas.microsoft.com/office/drawing/2014/main" id="{71061BC8-DE9D-9F61-7305-8125EC53EE13}"/>
              </a:ext>
            </a:extLst>
          </p:cNvPr>
          <p:cNvPicPr>
            <a:picLocks noChangeAspect="1"/>
          </p:cNvPicPr>
          <p:nvPr/>
        </p:nvPicPr>
        <p:blipFill>
          <a:blip r:embed="rId3"/>
          <a:stretch>
            <a:fillRect/>
          </a:stretch>
        </p:blipFill>
        <p:spPr>
          <a:xfrm>
            <a:off x="2495047" y="2081000"/>
            <a:ext cx="7201905" cy="3038899"/>
          </a:xfrm>
          <a:prstGeom prst="rect">
            <a:avLst/>
          </a:prstGeom>
        </p:spPr>
      </p:pic>
    </p:spTree>
    <p:extLst>
      <p:ext uri="{BB962C8B-B14F-4D97-AF65-F5344CB8AC3E}">
        <p14:creationId xmlns:p14="http://schemas.microsoft.com/office/powerpoint/2010/main" val="10186475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Fidélisation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Création de compte</a:t>
            </a:r>
          </a:p>
          <a:p>
            <a:pPr algn="just">
              <a:lnSpc>
                <a:spcPct val="107000"/>
              </a:lnSpc>
              <a:spcAft>
                <a:spcPts val="800"/>
              </a:spcAft>
            </a:pPr>
            <a:r>
              <a:rPr lang="fr-FR" sz="2400" kern="100" dirty="0">
                <a:latin typeface="Calibri" panose="020F0502020204030204" pitchFamily="34" charset="0"/>
                <a:ea typeface="Calibri" panose="020F0502020204030204" pitchFamily="34" charset="0"/>
                <a:cs typeface="Times New Roman" panose="02020603050405020304" pitchFamily="18" charset="0"/>
              </a:rPr>
              <a:t>C</a:t>
            </a: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ampagnes d’emailing</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Newsletters mensuelles</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Offres promotionnelles et événements.</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Utilisation des réseaux sociaux</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2" name="Encre 1">
                <a:extLst>
                  <a:ext uri="{FF2B5EF4-FFF2-40B4-BE49-F238E27FC236}">
                    <a16:creationId xmlns:a16="http://schemas.microsoft.com/office/drawing/2014/main" id="{D7649C1B-66EF-B3AF-F788-B6256740FAFE}"/>
                  </a:ext>
                </a:extLst>
              </p14:cNvPr>
              <p14:cNvContentPartPr/>
              <p14:nvPr/>
            </p14:nvContentPartPr>
            <p14:xfrm>
              <a:off x="3423583" y="2856474"/>
              <a:ext cx="360" cy="360"/>
            </p14:xfrm>
          </p:contentPart>
        </mc:Choice>
        <mc:Fallback xmlns="">
          <p:pic>
            <p:nvPicPr>
              <p:cNvPr id="2" name="Encre 1">
                <a:extLst>
                  <a:ext uri="{FF2B5EF4-FFF2-40B4-BE49-F238E27FC236}">
                    <a16:creationId xmlns:a16="http://schemas.microsoft.com/office/drawing/2014/main" id="{D7649C1B-66EF-B3AF-F788-B6256740FAFE}"/>
                  </a:ext>
                </a:extLst>
              </p:cNvPr>
              <p:cNvPicPr/>
              <p:nvPr/>
            </p:nvPicPr>
            <p:blipFill>
              <a:blip r:embed="rId4"/>
              <a:stretch>
                <a:fillRect/>
              </a:stretch>
            </p:blipFill>
            <p:spPr>
              <a:xfrm>
                <a:off x="3414583" y="2847834"/>
                <a:ext cx="18000" cy="18000"/>
              </a:xfrm>
              <a:prstGeom prst="rect">
                <a:avLst/>
              </a:prstGeom>
            </p:spPr>
          </p:pic>
        </mc:Fallback>
      </mc:AlternateContent>
      <p:grpSp>
        <p:nvGrpSpPr>
          <p:cNvPr id="5" name="Groupe 4">
            <a:extLst>
              <a:ext uri="{FF2B5EF4-FFF2-40B4-BE49-F238E27FC236}">
                <a16:creationId xmlns:a16="http://schemas.microsoft.com/office/drawing/2014/main" id="{2CA4D6A1-A9DA-9E26-ECA3-1B2D5A448C41}"/>
              </a:ext>
            </a:extLst>
          </p:cNvPr>
          <p:cNvGrpSpPr/>
          <p:nvPr/>
        </p:nvGrpSpPr>
        <p:grpSpPr>
          <a:xfrm>
            <a:off x="3976543" y="3607794"/>
            <a:ext cx="360" cy="360"/>
            <a:chOff x="3976543" y="3607794"/>
            <a:chExt cx="360" cy="360"/>
          </a:xfrm>
        </p:grpSpPr>
        <mc:AlternateContent xmlns:mc="http://schemas.openxmlformats.org/markup-compatibility/2006" xmlns:p14="http://schemas.microsoft.com/office/powerpoint/2010/main">
          <mc:Choice Requires="p14">
            <p:contentPart p14:bwMode="auto" r:id="rId5">
              <p14:nvContentPartPr>
                <p14:cNvPr id="3" name="Encre 2">
                  <a:extLst>
                    <a:ext uri="{FF2B5EF4-FFF2-40B4-BE49-F238E27FC236}">
                      <a16:creationId xmlns:a16="http://schemas.microsoft.com/office/drawing/2014/main" id="{FA4F3478-15E3-A91D-B2F1-D38B56A56451}"/>
                    </a:ext>
                  </a:extLst>
                </p14:cNvPr>
                <p14:cNvContentPartPr/>
                <p14:nvPr/>
              </p14:nvContentPartPr>
              <p14:xfrm>
                <a:off x="3976543" y="3607794"/>
                <a:ext cx="360" cy="360"/>
              </p14:xfrm>
            </p:contentPart>
          </mc:Choice>
          <mc:Fallback xmlns="">
            <p:pic>
              <p:nvPicPr>
                <p:cNvPr id="3" name="Encre 2">
                  <a:extLst>
                    <a:ext uri="{FF2B5EF4-FFF2-40B4-BE49-F238E27FC236}">
                      <a16:creationId xmlns:a16="http://schemas.microsoft.com/office/drawing/2014/main" id="{FA4F3478-15E3-A91D-B2F1-D38B56A56451}"/>
                    </a:ext>
                  </a:extLst>
                </p:cNvPr>
                <p:cNvPicPr/>
                <p:nvPr/>
              </p:nvPicPr>
              <p:blipFill>
                <a:blip r:embed="rId4"/>
                <a:stretch>
                  <a:fillRect/>
                </a:stretch>
              </p:blipFill>
              <p:spPr>
                <a:xfrm>
                  <a:off x="3967543" y="359879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712A8017-C70B-9C71-341C-73D3C15CAE71}"/>
                    </a:ext>
                  </a:extLst>
                </p14:cNvPr>
                <p14:cNvContentPartPr/>
                <p14:nvPr/>
              </p14:nvContentPartPr>
              <p14:xfrm>
                <a:off x="3976543" y="3607794"/>
                <a:ext cx="360" cy="360"/>
              </p14:xfrm>
            </p:contentPart>
          </mc:Choice>
          <mc:Fallback xmlns="">
            <p:pic>
              <p:nvPicPr>
                <p:cNvPr id="4" name="Encre 3">
                  <a:extLst>
                    <a:ext uri="{FF2B5EF4-FFF2-40B4-BE49-F238E27FC236}">
                      <a16:creationId xmlns:a16="http://schemas.microsoft.com/office/drawing/2014/main" id="{712A8017-C70B-9C71-341C-73D3C15CAE71}"/>
                    </a:ext>
                  </a:extLst>
                </p:cNvPr>
                <p:cNvPicPr/>
                <p:nvPr/>
              </p:nvPicPr>
              <p:blipFill>
                <a:blip r:embed="rId7"/>
                <a:stretch>
                  <a:fillRect/>
                </a:stretch>
              </p:blipFill>
              <p:spPr>
                <a:xfrm>
                  <a:off x="3967543" y="3598794"/>
                  <a:ext cx="18000" cy="18000"/>
                </a:xfrm>
                <a:prstGeom prst="rect">
                  <a:avLst/>
                </a:prstGeom>
              </p:spPr>
            </p:pic>
          </mc:Fallback>
        </mc:AlternateContent>
      </p:grpSp>
      <p:grpSp>
        <p:nvGrpSpPr>
          <p:cNvPr id="8" name="Groupe 7">
            <a:extLst>
              <a:ext uri="{FF2B5EF4-FFF2-40B4-BE49-F238E27FC236}">
                <a16:creationId xmlns:a16="http://schemas.microsoft.com/office/drawing/2014/main" id="{D4894EF6-973C-2DAD-DE58-766B3B5DDA5A}"/>
              </a:ext>
            </a:extLst>
          </p:cNvPr>
          <p:cNvGrpSpPr/>
          <p:nvPr/>
        </p:nvGrpSpPr>
        <p:grpSpPr>
          <a:xfrm>
            <a:off x="3503575" y="3612937"/>
            <a:ext cx="360" cy="360"/>
            <a:chOff x="3503575" y="3612937"/>
            <a:chExt cx="360" cy="360"/>
          </a:xfrm>
        </p:grpSpPr>
        <mc:AlternateContent xmlns:mc="http://schemas.openxmlformats.org/markup-compatibility/2006" xmlns:p14="http://schemas.microsoft.com/office/powerpoint/2010/main">
          <mc:Choice Requires="p14">
            <p:contentPart p14:bwMode="auto" r:id="rId8">
              <p14:nvContentPartPr>
                <p14:cNvPr id="6" name="Encre 5">
                  <a:extLst>
                    <a:ext uri="{FF2B5EF4-FFF2-40B4-BE49-F238E27FC236}">
                      <a16:creationId xmlns:a16="http://schemas.microsoft.com/office/drawing/2014/main" id="{DA1D2376-6525-3DE8-7D9C-61151D6597E4}"/>
                    </a:ext>
                  </a:extLst>
                </p14:cNvPr>
                <p14:cNvContentPartPr/>
                <p14:nvPr/>
              </p14:nvContentPartPr>
              <p14:xfrm>
                <a:off x="3503575" y="3612937"/>
                <a:ext cx="360" cy="360"/>
              </p14:xfrm>
            </p:contentPart>
          </mc:Choice>
          <mc:Fallback xmlns="">
            <p:pic>
              <p:nvPicPr>
                <p:cNvPr id="6" name="Encre 5">
                  <a:extLst>
                    <a:ext uri="{FF2B5EF4-FFF2-40B4-BE49-F238E27FC236}">
                      <a16:creationId xmlns:a16="http://schemas.microsoft.com/office/drawing/2014/main" id="{DA1D2376-6525-3DE8-7D9C-61151D6597E4}"/>
                    </a:ext>
                  </a:extLst>
                </p:cNvPr>
                <p:cNvPicPr/>
                <p:nvPr/>
              </p:nvPicPr>
              <p:blipFill>
                <a:blip r:embed="rId4"/>
                <a:stretch>
                  <a:fillRect/>
                </a:stretch>
              </p:blipFill>
              <p:spPr>
                <a:xfrm>
                  <a:off x="3494575" y="360393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Encre 6">
                  <a:extLst>
                    <a:ext uri="{FF2B5EF4-FFF2-40B4-BE49-F238E27FC236}">
                      <a16:creationId xmlns:a16="http://schemas.microsoft.com/office/drawing/2014/main" id="{F35A0E5D-D7A9-DD16-A618-1564CC2FE32F}"/>
                    </a:ext>
                  </a:extLst>
                </p14:cNvPr>
                <p14:cNvContentPartPr/>
                <p14:nvPr/>
              </p14:nvContentPartPr>
              <p14:xfrm>
                <a:off x="3503575" y="3612937"/>
                <a:ext cx="360" cy="360"/>
              </p14:xfrm>
            </p:contentPart>
          </mc:Choice>
          <mc:Fallback xmlns="">
            <p:pic>
              <p:nvPicPr>
                <p:cNvPr id="7" name="Encre 6">
                  <a:extLst>
                    <a:ext uri="{FF2B5EF4-FFF2-40B4-BE49-F238E27FC236}">
                      <a16:creationId xmlns:a16="http://schemas.microsoft.com/office/drawing/2014/main" id="{F35A0E5D-D7A9-DD16-A618-1564CC2FE32F}"/>
                    </a:ext>
                  </a:extLst>
                </p:cNvPr>
                <p:cNvPicPr/>
                <p:nvPr/>
              </p:nvPicPr>
              <p:blipFill>
                <a:blip r:embed="rId4"/>
                <a:stretch>
                  <a:fillRect/>
                </a:stretch>
              </p:blipFill>
              <p:spPr>
                <a:xfrm>
                  <a:off x="3494575" y="360393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4" name="Encre 13">
                <a:extLst>
                  <a:ext uri="{FF2B5EF4-FFF2-40B4-BE49-F238E27FC236}">
                    <a16:creationId xmlns:a16="http://schemas.microsoft.com/office/drawing/2014/main" id="{9EAFCE11-F268-7B63-59F0-BE1378EF4DDA}"/>
                  </a:ext>
                </a:extLst>
              </p14:cNvPr>
              <p14:cNvContentPartPr/>
              <p14:nvPr/>
            </p14:nvContentPartPr>
            <p14:xfrm>
              <a:off x="1748935" y="3001297"/>
              <a:ext cx="360" cy="360"/>
            </p14:xfrm>
          </p:contentPart>
        </mc:Choice>
        <mc:Fallback xmlns="">
          <p:pic>
            <p:nvPicPr>
              <p:cNvPr id="14" name="Encre 13">
                <a:extLst>
                  <a:ext uri="{FF2B5EF4-FFF2-40B4-BE49-F238E27FC236}">
                    <a16:creationId xmlns:a16="http://schemas.microsoft.com/office/drawing/2014/main" id="{9EAFCE11-F268-7B63-59F0-BE1378EF4DDA}"/>
                  </a:ext>
                </a:extLst>
              </p:cNvPr>
              <p:cNvPicPr/>
              <p:nvPr/>
            </p:nvPicPr>
            <p:blipFill>
              <a:blip r:embed="rId4"/>
              <a:stretch>
                <a:fillRect/>
              </a:stretch>
            </p:blipFill>
            <p:spPr>
              <a:xfrm>
                <a:off x="1740295" y="299265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Encre 14">
                <a:extLst>
                  <a:ext uri="{FF2B5EF4-FFF2-40B4-BE49-F238E27FC236}">
                    <a16:creationId xmlns:a16="http://schemas.microsoft.com/office/drawing/2014/main" id="{84AE5D62-11A9-B06A-C731-331AF3C750AA}"/>
                  </a:ext>
                </a:extLst>
              </p14:cNvPr>
              <p14:cNvContentPartPr/>
              <p14:nvPr/>
            </p14:nvContentPartPr>
            <p14:xfrm>
              <a:off x="1748935" y="3001297"/>
              <a:ext cx="360" cy="360"/>
            </p14:xfrm>
          </p:contentPart>
        </mc:Choice>
        <mc:Fallback xmlns="">
          <p:pic>
            <p:nvPicPr>
              <p:cNvPr id="15" name="Encre 14">
                <a:extLst>
                  <a:ext uri="{FF2B5EF4-FFF2-40B4-BE49-F238E27FC236}">
                    <a16:creationId xmlns:a16="http://schemas.microsoft.com/office/drawing/2014/main" id="{84AE5D62-11A9-B06A-C731-331AF3C750AA}"/>
                  </a:ext>
                </a:extLst>
              </p:cNvPr>
              <p:cNvPicPr/>
              <p:nvPr/>
            </p:nvPicPr>
            <p:blipFill>
              <a:blip r:embed="rId7"/>
              <a:stretch>
                <a:fillRect/>
              </a:stretch>
            </p:blipFill>
            <p:spPr>
              <a:xfrm>
                <a:off x="1740295" y="2992657"/>
                <a:ext cx="18000" cy="18000"/>
              </a:xfrm>
              <a:prstGeom prst="rect">
                <a:avLst/>
              </a:prstGeom>
            </p:spPr>
          </p:pic>
        </mc:Fallback>
      </mc:AlternateContent>
    </p:spTree>
    <p:extLst>
      <p:ext uri="{BB962C8B-B14F-4D97-AF65-F5344CB8AC3E}">
        <p14:creationId xmlns:p14="http://schemas.microsoft.com/office/powerpoint/2010/main" val="37106376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Stratégie de marketing digital pour atteindre les milléniaux connectés et la Génération Z.</a:t>
            </a:r>
          </a:p>
          <a:p>
            <a:pPr algn="just">
              <a:lnSpc>
                <a:spcPct val="107000"/>
              </a:lnSpc>
              <a:spcAft>
                <a:spcPts val="800"/>
              </a:spcAft>
            </a:pPr>
            <a:r>
              <a:rPr lang="fr-FR" sz="2400" kern="100" dirty="0">
                <a:latin typeface="Calibri" panose="020F0502020204030204" pitchFamily="34" charset="0"/>
                <a:ea typeface="Calibri" panose="020F0502020204030204" pitchFamily="34" charset="0"/>
                <a:cs typeface="Times New Roman" panose="02020603050405020304" pitchFamily="18" charset="0"/>
              </a:rPr>
              <a:t>SEO, SEA , réseaux sociaux, publicité Facebook et Instagram ADS ainsi que YouTube ADS</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Collaboration avec des influenceurs et créateurs de contenu pour augmenter la visibilité.</a:t>
            </a:r>
          </a:p>
          <a:p>
            <a:pPr algn="just">
              <a:lnSpc>
                <a:spcPct val="107000"/>
              </a:lnSpc>
              <a:spcAft>
                <a:spcPts val="800"/>
              </a:spcAft>
            </a:pPr>
            <a:r>
              <a:rPr lang="fr-FR" sz="2400" kern="100" dirty="0">
                <a:effectLst/>
                <a:latin typeface="Calibri" panose="020F0502020204030204" pitchFamily="34" charset="0"/>
                <a:ea typeface="Calibri" panose="020F0502020204030204" pitchFamily="34" charset="0"/>
                <a:cs typeface="Times New Roman" panose="02020603050405020304" pitchFamily="18" charset="0"/>
              </a:rPr>
              <a:t>Offres spéciales et partenariats pour attirer de nouveaux clients.</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endParaRPr lang="fr-FR" sz="1600" dirty="0">
              <a:effectLst/>
              <a:ea typeface="Calibri" panose="020F0502020204030204" pitchFamily="34" charset="0"/>
            </a:endParaRPr>
          </a:p>
        </p:txBody>
      </p:sp>
    </p:spTree>
    <p:extLst>
      <p:ext uri="{BB962C8B-B14F-4D97-AF65-F5344CB8AC3E}">
        <p14:creationId xmlns:p14="http://schemas.microsoft.com/office/powerpoint/2010/main" val="30173778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1-Stratégie SEO et recherche de mots-clés</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r>
              <a:rPr lang="fr-FR" sz="1600" dirty="0">
                <a:ea typeface="Calibri" panose="020F0502020204030204" pitchFamily="34" charset="0"/>
              </a:rPr>
              <a:t>Exemple de Mots-clés  pertinents pour le secteur de l’hôtellerie de luxe à Paris</a:t>
            </a:r>
          </a:p>
          <a:p>
            <a:pPr algn="just">
              <a:lnSpc>
                <a:spcPct val="115000"/>
              </a:lnSpc>
              <a:spcAft>
                <a:spcPts val="800"/>
              </a:spcAft>
            </a:pPr>
            <a:r>
              <a:rPr lang="fr-FR" sz="1600" dirty="0">
                <a:effectLst/>
                <a:ea typeface="Calibri" panose="020F0502020204030204" pitchFamily="34" charset="0"/>
              </a:rPr>
              <a:t>Ex: </a:t>
            </a:r>
            <a:r>
              <a:rPr lang="fr-FR" sz="1800" dirty="0">
                <a:effectLst/>
                <a:latin typeface="Calibri" panose="020F0502020204030204" pitchFamily="34" charset="0"/>
                <a:ea typeface="Calibri" panose="020F0502020204030204" pitchFamily="34" charset="0"/>
                <a:cs typeface="Times New Roman" panose="02020603050405020304" pitchFamily="18" charset="0"/>
              </a:rPr>
              <a:t>"hôtel 5 étoiles Paris", "luxury hotel Paris", "séjour de luxe Paris ’’</a:t>
            </a:r>
          </a:p>
          <a:p>
            <a:pPr algn="just">
              <a:lnSpc>
                <a:spcPct val="115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Optimisation On-Page : Rédaction articles, utilisation mots-clés, optimisation des balises H1/H2</a:t>
            </a:r>
          </a:p>
          <a:p>
            <a:pPr algn="just">
              <a:lnSpc>
                <a:spcPct val="115000"/>
              </a:lnSpc>
              <a:spcAft>
                <a:spcPts val="800"/>
              </a:spcAft>
            </a:pPr>
            <a:r>
              <a:rPr lang="fr-FR" sz="1800" kern="100" dirty="0">
                <a:latin typeface="Calibri" panose="020F0502020204030204" pitchFamily="34" charset="0"/>
                <a:ea typeface="Calibri" panose="020F0502020204030204" pitchFamily="34" charset="0"/>
                <a:cs typeface="Times New Roman" panose="02020603050405020304" pitchFamily="18" charset="0"/>
              </a:rPr>
              <a:t>Optimisation Off-Page: acquisition de </a:t>
            </a:r>
            <a:r>
              <a:rPr lang="fr-FR" sz="1800" kern="100" dirty="0" err="1">
                <a:latin typeface="Calibri" panose="020F0502020204030204" pitchFamily="34" charset="0"/>
                <a:ea typeface="Calibri" panose="020F0502020204030204" pitchFamily="34" charset="0"/>
                <a:cs typeface="Times New Roman" panose="02020603050405020304" pitchFamily="18" charset="0"/>
              </a:rPr>
              <a:t>Backlink</a:t>
            </a:r>
            <a:r>
              <a:rPr lang="fr-FR" sz="1800" kern="100" dirty="0">
                <a:latin typeface="Calibri" panose="020F0502020204030204" pitchFamily="34" charset="0"/>
                <a:ea typeface="Calibri" panose="020F0502020204030204" pitchFamily="34" charset="0"/>
                <a:cs typeface="Times New Roman" panose="02020603050405020304" pitchFamily="18" charset="0"/>
              </a:rPr>
              <a:t> de qualité provenant de site de voyage, blogs luxe et partenaires stratégiques.</a:t>
            </a:r>
          </a:p>
          <a:p>
            <a:pPr algn="just">
              <a:lnSpc>
                <a:spcPct val="115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SEO technique:  Optimisation vitesse de chargement du site, facilité de navigation, site responsive</a:t>
            </a:r>
          </a:p>
          <a:p>
            <a:pPr algn="just">
              <a:lnSpc>
                <a:spcPct val="115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Logiciel utilisé : Keyword Planner,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SEMrush</a:t>
            </a:r>
            <a:r>
              <a:rPr lang="fr-FR" sz="1800" dirty="0">
                <a:effectLst/>
                <a:latin typeface="Calibri" panose="020F0502020204030204" pitchFamily="34" charset="0"/>
                <a:ea typeface="Calibri" panose="020F0502020204030204" pitchFamily="34" charset="0"/>
                <a:cs typeface="Times New Roman" panose="02020603050405020304" pitchFamily="18" charset="0"/>
              </a:rPr>
              <a:t> ou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Ubersuggest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fr-FR" sz="1600" dirty="0">
              <a:effectLst/>
              <a:ea typeface="Calibri" panose="020F0502020204030204" pitchFamily="34" charset="0"/>
            </a:endParaRPr>
          </a:p>
        </p:txBody>
      </p:sp>
    </p:spTree>
    <p:extLst>
      <p:ext uri="{BB962C8B-B14F-4D97-AF65-F5344CB8AC3E}">
        <p14:creationId xmlns:p14="http://schemas.microsoft.com/office/powerpoint/2010/main" val="8949449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pic>
        <p:nvPicPr>
          <p:cNvPr id="4" name="Image 3">
            <a:extLst>
              <a:ext uri="{FF2B5EF4-FFF2-40B4-BE49-F238E27FC236}">
                <a16:creationId xmlns:a16="http://schemas.microsoft.com/office/drawing/2014/main" id="{840CC599-3863-0103-2ADF-5BF032559B29}"/>
              </a:ext>
            </a:extLst>
          </p:cNvPr>
          <p:cNvPicPr>
            <a:picLocks noChangeAspect="1"/>
          </p:cNvPicPr>
          <p:nvPr/>
        </p:nvPicPr>
        <p:blipFill>
          <a:blip r:embed="rId3"/>
          <a:stretch>
            <a:fillRect/>
          </a:stretch>
        </p:blipFill>
        <p:spPr>
          <a:xfrm>
            <a:off x="612279" y="1574799"/>
            <a:ext cx="5349471" cy="4130423"/>
          </a:xfrm>
          <a:prstGeom prst="rect">
            <a:avLst/>
          </a:prstGeom>
        </p:spPr>
      </p:pic>
      <p:pic>
        <p:nvPicPr>
          <p:cNvPr id="6" name="Image 5">
            <a:extLst>
              <a:ext uri="{FF2B5EF4-FFF2-40B4-BE49-F238E27FC236}">
                <a16:creationId xmlns:a16="http://schemas.microsoft.com/office/drawing/2014/main" id="{BC539F6A-6358-E86B-1A79-4E670B5A0BA8}"/>
              </a:ext>
            </a:extLst>
          </p:cNvPr>
          <p:cNvPicPr>
            <a:picLocks noChangeAspect="1"/>
          </p:cNvPicPr>
          <p:nvPr/>
        </p:nvPicPr>
        <p:blipFill>
          <a:blip r:embed="rId4"/>
          <a:stretch>
            <a:fillRect/>
          </a:stretch>
        </p:blipFill>
        <p:spPr>
          <a:xfrm>
            <a:off x="6149151" y="1551748"/>
            <a:ext cx="5433249" cy="4205235"/>
          </a:xfrm>
          <a:prstGeom prst="rect">
            <a:avLst/>
          </a:prstGeom>
        </p:spPr>
      </p:pic>
    </p:spTree>
    <p:extLst>
      <p:ext uri="{BB962C8B-B14F-4D97-AF65-F5344CB8AC3E}">
        <p14:creationId xmlns:p14="http://schemas.microsoft.com/office/powerpoint/2010/main" val="38732161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pic>
        <p:nvPicPr>
          <p:cNvPr id="5" name="Image 4">
            <a:extLst>
              <a:ext uri="{FF2B5EF4-FFF2-40B4-BE49-F238E27FC236}">
                <a16:creationId xmlns:a16="http://schemas.microsoft.com/office/drawing/2014/main" id="{E49B4AF0-C615-9C07-85B0-AF9BD07D3D5D}"/>
              </a:ext>
            </a:extLst>
          </p:cNvPr>
          <p:cNvPicPr>
            <a:picLocks noChangeAspect="1"/>
          </p:cNvPicPr>
          <p:nvPr/>
        </p:nvPicPr>
        <p:blipFill>
          <a:blip r:embed="rId3"/>
          <a:stretch>
            <a:fillRect/>
          </a:stretch>
        </p:blipFill>
        <p:spPr>
          <a:xfrm>
            <a:off x="851755" y="1257030"/>
            <a:ext cx="8802785" cy="5372816"/>
          </a:xfrm>
          <a:prstGeom prst="rect">
            <a:avLst/>
          </a:prstGeom>
        </p:spPr>
      </p:pic>
    </p:spTree>
    <p:extLst>
      <p:ext uri="{BB962C8B-B14F-4D97-AF65-F5344CB8AC3E}">
        <p14:creationId xmlns:p14="http://schemas.microsoft.com/office/powerpoint/2010/main" val="12849813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2-Stratégie de référencement payant SEA</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Grace à Google Ads et le Search Ads </a:t>
            </a:r>
            <a:r>
              <a:rPr lang="fr-FR" sz="1800" dirty="0">
                <a:effectLst/>
                <a:latin typeface="Calibri" panose="020F0502020204030204" pitchFamily="34" charset="0"/>
                <a:ea typeface="Calibri" panose="020F0502020204030204" pitchFamily="34" charset="0"/>
                <a:cs typeface="Times New Roman" panose="02020603050405020304" pitchFamily="18" charset="0"/>
              </a:rPr>
              <a:t>qui consiste à créer des annonces ciblant les mots-clés pertinents identifiés lors de la recherche de mots-clés, nous utiliserons le mode d’enchère CPC (Coût par Clic)</a:t>
            </a:r>
            <a:r>
              <a:rPr lang="fr-FR" sz="1600" dirty="0">
                <a:effectLst/>
                <a:ea typeface="Calibri" panose="020F0502020204030204" pitchFamily="34" charset="0"/>
              </a:rPr>
              <a:t>Ex: </a:t>
            </a:r>
            <a:r>
              <a:rPr lang="fr-FR" sz="1800" dirty="0">
                <a:effectLst/>
                <a:latin typeface="Calibri" panose="020F0502020204030204" pitchFamily="34" charset="0"/>
                <a:ea typeface="Calibri" panose="020F0502020204030204" pitchFamily="34" charset="0"/>
                <a:cs typeface="Times New Roman" panose="02020603050405020304" pitchFamily="18" charset="0"/>
              </a:rPr>
              <a:t>"hôtel 5 étoiles Paris", "luxury hotel Paris", "séjour de luxe Paris« </a:t>
            </a:r>
          </a:p>
          <a:p>
            <a:pPr algn="just">
              <a:lnSpc>
                <a:spcPct val="115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Pour les annonces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display Ads</a:t>
            </a:r>
            <a:r>
              <a:rPr lang="fr-FR" sz="1800" dirty="0">
                <a:effectLst/>
                <a:latin typeface="Calibri" panose="020F0502020204030204" pitchFamily="34" charset="0"/>
                <a:ea typeface="Calibri" panose="020F0502020204030204" pitchFamily="34" charset="0"/>
                <a:cs typeface="Times New Roman" panose="02020603050405020304" pitchFamily="18" charset="0"/>
              </a:rPr>
              <a:t> qui nous permette d’utiliser des bannières publicitaires sur des sites pertinents pour attirer l'attention des voyageurs potentiels, nous utiliserons le mode d’enchère CPM (Coût par Mille impressions). </a:t>
            </a:r>
          </a:p>
          <a:p>
            <a:pPr algn="just">
              <a:lnSpc>
                <a:spcPct val="115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Pour cibler les utilisateurs ayant déjà visité le site avec des annonces personnalisées, nos annonces de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remarketing</a:t>
            </a:r>
            <a:r>
              <a:rPr lang="fr-FR" sz="1800" dirty="0">
                <a:effectLst/>
                <a:latin typeface="Calibri" panose="020F0502020204030204" pitchFamily="34" charset="0"/>
                <a:ea typeface="Calibri" panose="020F0502020204030204" pitchFamily="34" charset="0"/>
                <a:cs typeface="Times New Roman" panose="02020603050405020304" pitchFamily="18" charset="0"/>
              </a:rPr>
              <a:t> utiliseront le mode d’enchère CPC (Coût par Clic), ciblant les visiteurs du site web de l'Hôtel du Louvre et les utilisateurs ayant abandonné une réservation</a:t>
            </a:r>
            <a:endParaRPr lang="fr-FR" sz="1600" dirty="0">
              <a:effectLst/>
              <a:ea typeface="Calibri" panose="020F0502020204030204" pitchFamily="34" charset="0"/>
            </a:endParaRPr>
          </a:p>
        </p:txBody>
      </p:sp>
    </p:spTree>
    <p:extLst>
      <p:ext uri="{BB962C8B-B14F-4D97-AF65-F5344CB8AC3E}">
        <p14:creationId xmlns:p14="http://schemas.microsoft.com/office/powerpoint/2010/main" val="32144732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pic>
        <p:nvPicPr>
          <p:cNvPr id="3" name="Image 2">
            <a:extLst>
              <a:ext uri="{FF2B5EF4-FFF2-40B4-BE49-F238E27FC236}">
                <a16:creationId xmlns:a16="http://schemas.microsoft.com/office/drawing/2014/main" id="{6D3B8BD5-7823-4F2B-E3A5-5E2A380A9DAB}"/>
              </a:ext>
            </a:extLst>
          </p:cNvPr>
          <p:cNvPicPr>
            <a:picLocks noChangeAspect="1"/>
          </p:cNvPicPr>
          <p:nvPr/>
        </p:nvPicPr>
        <p:blipFill>
          <a:blip r:embed="rId3"/>
          <a:stretch>
            <a:fillRect/>
          </a:stretch>
        </p:blipFill>
        <p:spPr>
          <a:xfrm>
            <a:off x="1694836" y="1281385"/>
            <a:ext cx="7596648" cy="5105540"/>
          </a:xfrm>
          <a:prstGeom prst="rect">
            <a:avLst/>
          </a:prstGeom>
        </p:spPr>
      </p:pic>
    </p:spTree>
    <p:extLst>
      <p:ext uri="{BB962C8B-B14F-4D97-AF65-F5344CB8AC3E}">
        <p14:creationId xmlns:p14="http://schemas.microsoft.com/office/powerpoint/2010/main" val="35311867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highlight>
                  <a:srgbClr val="00FFFF"/>
                </a:highlight>
                <a:latin typeface="Calibri" panose="020F0502020204030204" pitchFamily="34" charset="0"/>
                <a:ea typeface="Calibri" panose="020F0502020204030204" pitchFamily="34" charset="0"/>
                <a:cs typeface="Times New Roman" panose="02020603050405020304" pitchFamily="18" charset="0"/>
              </a:rPr>
              <a:t>3</a:t>
            </a: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-Stratégie de campagne de publicité sur les réseaux sociaux</a:t>
            </a:r>
          </a:p>
          <a:p>
            <a:pPr algn="just">
              <a:lnSpc>
                <a:spcPct val="115000"/>
              </a:lnSpc>
              <a:spcAft>
                <a:spcPts val="800"/>
              </a:spcAft>
            </a:pPr>
            <a:endParaRPr lang="fr-FR" sz="1600" b="1" i="1" dirty="0">
              <a:solidFill>
                <a:srgbClr val="FF0000"/>
              </a:solidFill>
              <a:effectLst/>
              <a:ea typeface="Open Sans Light" panose="020B0306030504020204" pitchFamily="34" charset="0"/>
            </a:endParaRPr>
          </a:p>
          <a:p>
            <a:pPr algn="just">
              <a:lnSpc>
                <a:spcPct val="115000"/>
              </a:lnSpc>
              <a:spcAft>
                <a:spcPts val="800"/>
              </a:spcAf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Nous ferons des annonces sponsorisées Facebook et Instagram Search Ads </a:t>
            </a:r>
            <a:r>
              <a:rPr lang="fr-FR" sz="1800" dirty="0">
                <a:effectLst/>
                <a:latin typeface="Calibri" panose="020F0502020204030204" pitchFamily="34" charset="0"/>
                <a:ea typeface="Calibri" panose="020F0502020204030204" pitchFamily="34" charset="0"/>
                <a:cs typeface="Times New Roman" panose="02020603050405020304" pitchFamily="18" charset="0"/>
              </a:rPr>
              <a:t>pour générer un maximum de trafic sur notre site web.</a:t>
            </a:r>
          </a:p>
          <a:p>
            <a:pPr algn="just">
              <a:lnSpc>
                <a:spcPct val="115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Nous utiliserons la publicité sur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YouTube</a:t>
            </a:r>
            <a:r>
              <a:rPr lang="fr-FR" sz="1800" dirty="0">
                <a:effectLst/>
                <a:latin typeface="Calibri" panose="020F0502020204030204" pitchFamily="34" charset="0"/>
                <a:ea typeface="Calibri" panose="020F0502020204030204" pitchFamily="34" charset="0"/>
                <a:cs typeface="Times New Roman" panose="02020603050405020304" pitchFamily="18" charset="0"/>
              </a:rPr>
              <a:t> pour atteindre un large public intéressé par les voyages et le luxe.</a:t>
            </a:r>
            <a:endParaRPr lang="fr-FR" sz="1600" dirty="0">
              <a:effectLst/>
              <a:ea typeface="Calibri" panose="020F0502020204030204" pitchFamily="34" charset="0"/>
            </a:endParaRPr>
          </a:p>
        </p:txBody>
      </p:sp>
    </p:spTree>
    <p:extLst>
      <p:ext uri="{BB962C8B-B14F-4D97-AF65-F5344CB8AC3E}">
        <p14:creationId xmlns:p14="http://schemas.microsoft.com/office/powerpoint/2010/main" val="1203638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pic>
        <p:nvPicPr>
          <p:cNvPr id="4" name="Image 3">
            <a:extLst>
              <a:ext uri="{FF2B5EF4-FFF2-40B4-BE49-F238E27FC236}">
                <a16:creationId xmlns:a16="http://schemas.microsoft.com/office/drawing/2014/main" id="{83417723-F92D-DDB6-DBAD-734C1BB0621D}"/>
              </a:ext>
            </a:extLst>
          </p:cNvPr>
          <p:cNvPicPr>
            <a:picLocks noChangeAspect="1"/>
          </p:cNvPicPr>
          <p:nvPr/>
        </p:nvPicPr>
        <p:blipFill>
          <a:blip r:embed="rId3"/>
          <a:stretch>
            <a:fillRect/>
          </a:stretch>
        </p:blipFill>
        <p:spPr>
          <a:xfrm>
            <a:off x="756775" y="1742839"/>
            <a:ext cx="10552841" cy="4029888"/>
          </a:xfrm>
          <a:prstGeom prst="rect">
            <a:avLst/>
          </a:prstGeom>
        </p:spPr>
      </p:pic>
    </p:spTree>
    <p:extLst>
      <p:ext uri="{BB962C8B-B14F-4D97-AF65-F5344CB8AC3E}">
        <p14:creationId xmlns:p14="http://schemas.microsoft.com/office/powerpoint/2010/main" val="33340140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4-Stratégie d’influence</a:t>
            </a:r>
          </a:p>
          <a:p>
            <a:pPr algn="just">
              <a:lnSpc>
                <a:spcPct val="115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Cette stratégie consiste à atteindre les personnes qui ont une présence importante sur les réseaux sociaux. Leur présence en ligne transmettra les messages marketing de notre hôtel au public que nous souhaitons cibler. </a:t>
            </a:r>
          </a:p>
          <a:p>
            <a:pPr algn="just">
              <a:lnSpc>
                <a:spcPct val="115000"/>
              </a:lnSpc>
              <a:spcAft>
                <a:spcPts val="800"/>
              </a:spcAft>
            </a:pPr>
            <a:r>
              <a:rPr lang="fr-FR" sz="1800" dirty="0">
                <a:latin typeface="Calibri" panose="020F0502020204030204" pitchFamily="34" charset="0"/>
                <a:ea typeface="Calibri" panose="020F0502020204030204" pitchFamily="34" charset="0"/>
                <a:cs typeface="Times New Roman" panose="02020603050405020304" pitchFamily="18" charset="0"/>
              </a:rPr>
              <a:t>Quatre influenceurs spécialisés dans la niche des voyages ont été choisis pour promouvoir notre Hôtel du Louvre, notamment le célèbre @Wonguy, reconnu comme l'influenceur français ayant la valeur médiatique la plus élevée dans ce domaine.</a:t>
            </a:r>
            <a:endParaRPr lang="fr-FR" sz="1600" dirty="0">
              <a:effectLst/>
              <a:ea typeface="Calibri" panose="020F0502020204030204" pitchFamily="34" charset="0"/>
            </a:endParaRPr>
          </a:p>
        </p:txBody>
      </p:sp>
    </p:spTree>
    <p:extLst>
      <p:ext uri="{BB962C8B-B14F-4D97-AF65-F5344CB8AC3E}">
        <p14:creationId xmlns:p14="http://schemas.microsoft.com/office/powerpoint/2010/main" val="2829997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Plan d’action: </a:t>
            </a:r>
            <a:r>
              <a:rPr lang="fr-FR" dirty="0">
                <a:solidFill>
                  <a:prstClr val="black">
                    <a:lumMod val="75000"/>
                    <a:lumOff val="25000"/>
                  </a:prstClr>
                </a:solidFill>
                <a:latin typeface="Segoe UI" panose="020B0502040204020203" pitchFamily="34" charset="0"/>
                <a:cs typeface="Segoe UI" panose="020B0502040204020203" pitchFamily="34" charset="0"/>
              </a:rPr>
              <a:t>Acquisition</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Espace réservé du contenu 17">
            <a:extLst>
              <a:ext uri="{FF2B5EF4-FFF2-40B4-BE49-F238E27FC236}">
                <a16:creationId xmlns:a16="http://schemas.microsoft.com/office/drawing/2014/main" id="{DAF1065D-BA07-0DD9-E682-2B1459561974}"/>
              </a:ext>
            </a:extLst>
          </p:cNvPr>
          <p:cNvSpPr txBox="1">
            <a:spLocks/>
          </p:cNvSpPr>
          <p:nvPr/>
        </p:nvSpPr>
        <p:spPr>
          <a:xfrm>
            <a:off x="363794" y="1276509"/>
            <a:ext cx="10791886" cy="52919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4-Stratégie d’influence</a:t>
            </a:r>
          </a:p>
          <a:p>
            <a:pPr algn="just">
              <a:lnSpc>
                <a:spcPct val="107000"/>
              </a:lnSpc>
              <a:spcAft>
                <a:spcPts val="800"/>
              </a:spcAft>
            </a:pPr>
            <a:endParaRPr lang="fr-FR" sz="2400" b="1" kern="100" dirty="0">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2400" b="1" kern="100" dirty="0">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2400" b="1" kern="100" dirty="0">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Grâce à ce partenariat avec les quatre influenceurs, nous avons l'opportunité d'atteindre une audience potentielle de 1 913 948 personnes.</a:t>
            </a:r>
          </a:p>
        </p:txBody>
      </p:sp>
      <p:grpSp>
        <p:nvGrpSpPr>
          <p:cNvPr id="2" name="Groupe 1">
            <a:extLst>
              <a:ext uri="{FF2B5EF4-FFF2-40B4-BE49-F238E27FC236}">
                <a16:creationId xmlns:a16="http://schemas.microsoft.com/office/drawing/2014/main" id="{DD070747-26EE-0DE3-3ACA-FEE7F04E68DF}"/>
              </a:ext>
            </a:extLst>
          </p:cNvPr>
          <p:cNvGrpSpPr/>
          <p:nvPr/>
        </p:nvGrpSpPr>
        <p:grpSpPr>
          <a:xfrm>
            <a:off x="585499" y="2449751"/>
            <a:ext cx="4743884" cy="1605014"/>
            <a:chOff x="0" y="0"/>
            <a:chExt cx="5756482" cy="1903095"/>
          </a:xfrm>
        </p:grpSpPr>
        <p:pic>
          <p:nvPicPr>
            <p:cNvPr id="3" name="Image 2">
              <a:extLst>
                <a:ext uri="{FF2B5EF4-FFF2-40B4-BE49-F238E27FC236}">
                  <a16:creationId xmlns:a16="http://schemas.microsoft.com/office/drawing/2014/main" id="{7B0F1983-ADC9-CAEE-1699-E93F516A1A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9177" y="0"/>
              <a:ext cx="3837305" cy="1903095"/>
            </a:xfrm>
            <a:prstGeom prst="rect">
              <a:avLst/>
            </a:prstGeom>
          </p:spPr>
        </p:pic>
        <p:pic>
          <p:nvPicPr>
            <p:cNvPr id="4" name="Image 3">
              <a:extLst>
                <a:ext uri="{FF2B5EF4-FFF2-40B4-BE49-F238E27FC236}">
                  <a16:creationId xmlns:a16="http://schemas.microsoft.com/office/drawing/2014/main" id="{450B4CA3-3F2A-A9C7-46C3-1F1DD61D6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17"/>
              <a:ext cx="1910080" cy="1879600"/>
            </a:xfrm>
            <a:prstGeom prst="rect">
              <a:avLst/>
            </a:prstGeom>
          </p:spPr>
        </p:pic>
      </p:grpSp>
      <p:pic>
        <p:nvPicPr>
          <p:cNvPr id="5" name="Image 4">
            <a:extLst>
              <a:ext uri="{FF2B5EF4-FFF2-40B4-BE49-F238E27FC236}">
                <a16:creationId xmlns:a16="http://schemas.microsoft.com/office/drawing/2014/main" id="{4D2038FB-938E-CF58-D60A-BAED3B4C5A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6408" y="2449752"/>
            <a:ext cx="4698511" cy="1605014"/>
          </a:xfrm>
          <a:prstGeom prst="rect">
            <a:avLst/>
          </a:prstGeom>
        </p:spPr>
      </p:pic>
      <p:pic>
        <p:nvPicPr>
          <p:cNvPr id="6" name="Image 5">
            <a:extLst>
              <a:ext uri="{FF2B5EF4-FFF2-40B4-BE49-F238E27FC236}">
                <a16:creationId xmlns:a16="http://schemas.microsoft.com/office/drawing/2014/main" id="{8DC69DB2-5F33-09C0-618E-1E8C3F3DF1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3195" y="4162283"/>
            <a:ext cx="4735590" cy="1558172"/>
          </a:xfrm>
          <a:prstGeom prst="rect">
            <a:avLst/>
          </a:prstGeom>
        </p:spPr>
      </p:pic>
      <p:pic>
        <p:nvPicPr>
          <p:cNvPr id="7" name="Image 6">
            <a:extLst>
              <a:ext uri="{FF2B5EF4-FFF2-40B4-BE49-F238E27FC236}">
                <a16:creationId xmlns:a16="http://schemas.microsoft.com/office/drawing/2014/main" id="{6B562EF8-29AE-2D29-1084-AA14A9BB88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28085" y="4171608"/>
            <a:ext cx="4756834" cy="1610780"/>
          </a:xfrm>
          <a:prstGeom prst="rect">
            <a:avLst/>
          </a:prstGeom>
        </p:spPr>
      </p:pic>
    </p:spTree>
    <p:extLst>
      <p:ext uri="{BB962C8B-B14F-4D97-AF65-F5344CB8AC3E}">
        <p14:creationId xmlns:p14="http://schemas.microsoft.com/office/powerpoint/2010/main" val="7814862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a:t>
            </a:r>
            <a:r>
              <a:rPr lang="fr-FR" dirty="0">
                <a:solidFill>
                  <a:prstClr val="black">
                    <a:lumMod val="75000"/>
                    <a:lumOff val="25000"/>
                  </a:prstClr>
                </a:solidFill>
                <a:latin typeface="Segoe UI" panose="020B0502040204020203" pitchFamily="34" charset="0"/>
                <a:cs typeface="Segoe UI" panose="020B0502040204020203" pitchFamily="34" charset="0"/>
              </a:rPr>
              <a:t>Tableau de suivi des KPI</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a:t>
              </a:r>
            </a:p>
          </p:txBody>
        </p:sp>
      </p:grpSp>
      <p:pic>
        <p:nvPicPr>
          <p:cNvPr id="2" name="Image 1">
            <a:extLst>
              <a:ext uri="{FF2B5EF4-FFF2-40B4-BE49-F238E27FC236}">
                <a16:creationId xmlns:a16="http://schemas.microsoft.com/office/drawing/2014/main" id="{A952F3B1-20EC-ED08-67D6-52B9A840F1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797" y="1514767"/>
            <a:ext cx="11690532" cy="4787608"/>
          </a:xfrm>
          <a:prstGeom prst="rect">
            <a:avLst/>
          </a:prstGeom>
        </p:spPr>
      </p:pic>
    </p:spTree>
    <p:extLst>
      <p:ext uri="{BB962C8B-B14F-4D97-AF65-F5344CB8AC3E}">
        <p14:creationId xmlns:p14="http://schemas.microsoft.com/office/powerpoint/2010/main" val="21213237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1737033-4437-97C7-2667-5480DE5D5C61}"/>
              </a:ext>
            </a:extLst>
          </p:cNvPr>
          <p:cNvSpPr/>
          <p:nvPr/>
        </p:nvSpPr>
        <p:spPr>
          <a:xfrm>
            <a:off x="363794" y="2914650"/>
            <a:ext cx="5913181" cy="1733550"/>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Budget</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sp>
        <p:nvSpPr>
          <p:cNvPr id="3" name="Espace réservé du contenu 17">
            <a:extLst>
              <a:ext uri="{FF2B5EF4-FFF2-40B4-BE49-F238E27FC236}">
                <a16:creationId xmlns:a16="http://schemas.microsoft.com/office/drawing/2014/main" id="{43DAC93D-EF93-A1B9-49A6-8C6648BEA613}"/>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r>
              <a:rPr lang="fr-FR" sz="1600" b="1" dirty="0">
                <a:solidFill>
                  <a:srgbClr val="404040"/>
                </a:solidFill>
                <a:ea typeface="Open Sans Light" panose="020B0306030504020204" pitchFamily="34" charset="0"/>
              </a:rPr>
              <a:t>   </a:t>
            </a: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highlight>
                  <a:srgbClr val="00FFFF"/>
                </a:highlight>
                <a:latin typeface="Calibri" panose="020F0502020204030204" pitchFamily="34" charset="0"/>
                <a:ea typeface="Calibri" panose="020F0502020204030204" pitchFamily="34" charset="0"/>
                <a:cs typeface="Times New Roman" panose="02020603050405020304" pitchFamily="18" charset="0"/>
              </a:rPr>
              <a:t>1</a:t>
            </a: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-Objectifs et budget</a:t>
            </a:r>
          </a:p>
          <a:p>
            <a:pPr marL="0" indent="0" algn="just">
              <a:lnSpc>
                <a:spcPct val="107000"/>
              </a:lnSpc>
              <a:spcAft>
                <a:spcPts val="800"/>
              </a:spcAft>
              <a:buNone/>
            </a:pPr>
            <a:endParaRPr lang="fr-FR" sz="2400" b="1" i="1" kern="100" dirty="0">
              <a:solidFill>
                <a:srgbClr val="FF0000"/>
              </a:solidFill>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fr-FR"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Acquisition de nouvelle clientèle jeune et connectée.</a:t>
            </a:r>
          </a:p>
          <a:p>
            <a:pPr marL="0" indent="0" algn="just">
              <a:lnSpc>
                <a:spcPct val="107000"/>
              </a:lnSpc>
              <a:spcAft>
                <a:spcPts val="800"/>
              </a:spcAft>
              <a:buNone/>
            </a:pPr>
            <a:r>
              <a:rPr lang="fr-FR"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Fidélisation des anciens clients.</a:t>
            </a:r>
          </a:p>
          <a:p>
            <a:pPr marL="0" indent="0" algn="just">
              <a:lnSpc>
                <a:spcPct val="107000"/>
              </a:lnSpc>
              <a:spcAft>
                <a:spcPts val="800"/>
              </a:spcAft>
              <a:buNone/>
            </a:pPr>
            <a:r>
              <a:rPr lang="fr-FR"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Augmentation du trafic sur le site web et des réservations.</a:t>
            </a:r>
          </a:p>
          <a:p>
            <a:pPr marL="0" indent="0" algn="just">
              <a:lnSpc>
                <a:spcPct val="107000"/>
              </a:lnSpc>
              <a:spcAft>
                <a:spcPts val="800"/>
              </a:spcAft>
              <a:buNone/>
            </a:pPr>
            <a:endParaRPr lang="fr-FR" sz="1600" b="1" i="1" dirty="0">
              <a:solidFill>
                <a:srgbClr val="FF0000"/>
              </a:solidFill>
              <a:effectLst/>
              <a:ea typeface="Open Sans Light" panose="020B0306030504020204" pitchFamily="34"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Pour développer une stratégie intégrée en utilisant SEO, réseaux sociaux (Facebook et Instagram), SEA (Google Ads), publicités sur Facebook, Instagram et YouTube, ainsi que l'emailing et l'influence, nous allons allouer le </a:t>
            </a: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budget de 60 000 euros sur 6 mois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de manière optimale pour atteindre nos objectifs.</a:t>
            </a:r>
          </a:p>
        </p:txBody>
      </p:sp>
      <p:sp>
        <p:nvSpPr>
          <p:cNvPr id="5" name="Rectangle : coins arrondis 4">
            <a:extLst>
              <a:ext uri="{FF2B5EF4-FFF2-40B4-BE49-F238E27FC236}">
                <a16:creationId xmlns:a16="http://schemas.microsoft.com/office/drawing/2014/main" id="{D1C91F19-2AB4-2D42-9159-A4F0060F985E}"/>
              </a:ext>
            </a:extLst>
          </p:cNvPr>
          <p:cNvSpPr/>
          <p:nvPr/>
        </p:nvSpPr>
        <p:spPr>
          <a:xfrm>
            <a:off x="7249161" y="2914650"/>
            <a:ext cx="3152139" cy="1733550"/>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-Total Budget : 60 000 euros sur 6 mois.</a:t>
            </a:r>
          </a:p>
          <a:p>
            <a:pPr algn="ctr"/>
            <a:r>
              <a:rPr lang="fr-FR"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-Budget mensuelle : 10 000 euros</a:t>
            </a:r>
            <a:endParaRPr lang="fr-FR"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dirty="0"/>
          </a:p>
        </p:txBody>
      </p:sp>
    </p:spTree>
    <p:extLst>
      <p:ext uri="{BB962C8B-B14F-4D97-AF65-F5344CB8AC3E}">
        <p14:creationId xmlns:p14="http://schemas.microsoft.com/office/powerpoint/2010/main" val="36817718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Budget</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sp>
        <p:nvSpPr>
          <p:cNvPr id="3" name="Espace réservé du contenu 17">
            <a:extLst>
              <a:ext uri="{FF2B5EF4-FFF2-40B4-BE49-F238E27FC236}">
                <a16:creationId xmlns:a16="http://schemas.microsoft.com/office/drawing/2014/main" id="{43DAC93D-EF93-A1B9-49A6-8C6648BEA613}"/>
              </a:ext>
            </a:extLst>
          </p:cNvPr>
          <p:cNvSpPr txBox="1">
            <a:spLocks/>
          </p:cNvSpPr>
          <p:nvPr/>
        </p:nvSpPr>
        <p:spPr>
          <a:xfrm>
            <a:off x="363794" y="1276509"/>
            <a:ext cx="10791886" cy="529193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Aft>
                <a:spcPts val="800"/>
              </a:spcAft>
              <a:buNone/>
            </a:pPr>
            <a:endParaRPr lang="fr-FR" sz="1200" b="1" dirty="0">
              <a:solidFill>
                <a:srgbClr val="FF0000"/>
              </a:solidFill>
              <a:effectLst/>
              <a:ea typeface="Open Sans Light" panose="020B0306030504020204" pitchFamily="34" charset="0"/>
            </a:endParaRPr>
          </a:p>
          <a:p>
            <a:pPr algn="just">
              <a:lnSpc>
                <a:spcPct val="107000"/>
              </a:lnSpc>
              <a:spcAft>
                <a:spcPts val="800"/>
              </a:spcAft>
            </a:pPr>
            <a:r>
              <a:rPr lang="fr-FR" sz="2400" b="1"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2-Répartition du budget</a:t>
            </a:r>
          </a:p>
          <a:p>
            <a:pPr marL="0" indent="0" algn="just">
              <a:lnSpc>
                <a:spcPct val="107000"/>
              </a:lnSpc>
              <a:spcAft>
                <a:spcPts val="800"/>
              </a:spcAft>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fr-FR" sz="1800" kern="1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Nous avons établi une répartition de notre budget pour les actions suivantes, tout en tenant compte de la possibilité de modifications mensuelles en fonction du suivi des résultats et des performances.</a:t>
            </a:r>
          </a:p>
          <a:p>
            <a:pPr marL="0" indent="0" algn="just">
              <a:lnSpc>
                <a:spcPct val="107000"/>
              </a:lnSpc>
              <a:spcAft>
                <a:spcPts val="800"/>
              </a:spcAft>
              <a:buNone/>
            </a:pPr>
            <a:endParaRPr lang="fr-FR" sz="2400" b="1" i="1" kern="100" dirty="0">
              <a:solidFill>
                <a:srgbClr val="FF0000"/>
              </a:solidFill>
              <a:highlight>
                <a:srgbClr val="00FFFF"/>
              </a:highligh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fr-FR"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07000"/>
              </a:lnSpc>
              <a:spcAft>
                <a:spcPts val="800"/>
              </a:spcAft>
              <a:buNone/>
            </a:pPr>
            <a:endParaRPr lang="fr-FR" sz="1600" b="1" i="1" dirty="0">
              <a:solidFill>
                <a:srgbClr val="FF0000"/>
              </a:solidFill>
              <a:effectLst/>
              <a:ea typeface="Open Sans Light" panose="020B0306030504020204" pitchFamily="34" charset="0"/>
            </a:endParaRPr>
          </a:p>
        </p:txBody>
      </p:sp>
    </p:spTree>
    <p:extLst>
      <p:ext uri="{BB962C8B-B14F-4D97-AF65-F5344CB8AC3E}">
        <p14:creationId xmlns:p14="http://schemas.microsoft.com/office/powerpoint/2010/main" val="20372417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F0AFD8BB-1E3C-B2D7-F266-2DB2BDF225C7}"/>
              </a:ext>
            </a:extLst>
          </p:cNvPr>
          <p:cNvSpPr/>
          <p:nvPr/>
        </p:nvSpPr>
        <p:spPr>
          <a:xfrm>
            <a:off x="514987" y="514349"/>
            <a:ext cx="3085464" cy="1857375"/>
          </a:xfrm>
          <a:prstGeom prst="round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fr-FR" sz="12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SEO (10%)</a:t>
            </a:r>
          </a:p>
          <a:p>
            <a:pPr algn="just">
              <a:lnSpc>
                <a:spcPct val="107000"/>
              </a:lnSpc>
              <a:spcAft>
                <a:spcPts val="800"/>
              </a:spcAft>
            </a:pPr>
            <a:r>
              <a:rPr lang="fr-FR" sz="1050" b="1" kern="100" dirty="0">
                <a:effectLst/>
                <a:latin typeface="Calibri" panose="020F0502020204030204" pitchFamily="34" charset="0"/>
                <a:ea typeface="Calibri" panose="020F0502020204030204" pitchFamily="34" charset="0"/>
                <a:cs typeface="Times New Roman" panose="02020603050405020304" pitchFamily="18" charset="0"/>
              </a:rPr>
              <a:t>- Budget mensuel: 1 000 euros</a:t>
            </a:r>
          </a:p>
          <a:p>
            <a:pPr algn="just">
              <a:lnSpc>
                <a:spcPct val="107000"/>
              </a:lnSpc>
              <a:spcAft>
                <a:spcPts val="800"/>
              </a:spcAft>
            </a:pPr>
            <a:r>
              <a:rPr lang="fr-FR" sz="900" kern="100" dirty="0">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fr-FR" sz="900" kern="100" dirty="0">
                <a:effectLst/>
                <a:latin typeface="Calibri" panose="020F0502020204030204" pitchFamily="34" charset="0"/>
                <a:ea typeface="Calibri" panose="020F0502020204030204" pitchFamily="34" charset="0"/>
                <a:cs typeface="Times New Roman" panose="02020603050405020304" pitchFamily="18" charset="0"/>
              </a:rPr>
              <a:t>  - Création et optimisation de contenu.</a:t>
            </a:r>
          </a:p>
          <a:p>
            <a:pPr algn="just">
              <a:lnSpc>
                <a:spcPct val="107000"/>
              </a:lnSpc>
              <a:spcAft>
                <a:spcPts val="800"/>
              </a:spcAft>
            </a:pPr>
            <a:r>
              <a:rPr lang="fr-FR" sz="900" kern="100" dirty="0">
                <a:effectLst/>
                <a:latin typeface="Calibri" panose="020F0502020204030204" pitchFamily="34" charset="0"/>
                <a:ea typeface="Calibri" panose="020F0502020204030204" pitchFamily="34" charset="0"/>
                <a:cs typeface="Times New Roman" panose="02020603050405020304" pitchFamily="18" charset="0"/>
              </a:rPr>
              <a:t>  - Amélioration des balises Meta.</a:t>
            </a:r>
          </a:p>
          <a:p>
            <a:pPr algn="just">
              <a:lnSpc>
                <a:spcPct val="107000"/>
              </a:lnSpc>
              <a:spcAft>
                <a:spcPts val="800"/>
              </a:spcAft>
            </a:pPr>
            <a:r>
              <a:rPr lang="fr-FR" sz="900" kern="100" dirty="0">
                <a:effectLst/>
                <a:latin typeface="Calibri" panose="020F0502020204030204" pitchFamily="34" charset="0"/>
                <a:ea typeface="Calibri" panose="020F0502020204030204" pitchFamily="34" charset="0"/>
                <a:cs typeface="Times New Roman" panose="02020603050405020304" pitchFamily="18" charset="0"/>
              </a:rPr>
              <a:t>  - Optimisation de la vitesse et de l'architecture du site.</a:t>
            </a:r>
          </a:p>
          <a:p>
            <a:r>
              <a:rPr lang="fr-FR" sz="900" dirty="0">
                <a:effectLst/>
                <a:latin typeface="Calibri" panose="020F0502020204030204" pitchFamily="34" charset="0"/>
                <a:ea typeface="Calibri" panose="020F0502020204030204" pitchFamily="34" charset="0"/>
                <a:cs typeface="Times New Roman" panose="02020603050405020304" pitchFamily="18" charset="0"/>
              </a:rPr>
              <a:t>  - Obtention de backlinks de qualité.</a:t>
            </a:r>
            <a:endParaRPr lang="fr-FR" sz="900" dirty="0"/>
          </a:p>
        </p:txBody>
      </p:sp>
      <p:sp>
        <p:nvSpPr>
          <p:cNvPr id="6" name="Rectangle : coins arrondis 5">
            <a:extLst>
              <a:ext uri="{FF2B5EF4-FFF2-40B4-BE49-F238E27FC236}">
                <a16:creationId xmlns:a16="http://schemas.microsoft.com/office/drawing/2014/main" id="{273A0615-6BB2-403A-2D1B-C7A53AD2B181}"/>
              </a:ext>
            </a:extLst>
          </p:cNvPr>
          <p:cNvSpPr/>
          <p:nvPr/>
        </p:nvSpPr>
        <p:spPr>
          <a:xfrm>
            <a:off x="3971925" y="466726"/>
            <a:ext cx="3114676" cy="1933574"/>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fr-FR" sz="1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Réseaux Sociaux (Facebook &amp; Instagram) -    Publications (10%)</a:t>
            </a:r>
          </a:p>
          <a:p>
            <a:pPr algn="just">
              <a:lnSpc>
                <a:spcPct val="107000"/>
              </a:lnSpc>
              <a:spcAft>
                <a:spcPts val="800"/>
              </a:spcAft>
            </a:pPr>
            <a:r>
              <a:rPr lang="fr-FR"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Budget mensuel: 1 000 euros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Création de contenu engageant.</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Gestion de communauté.</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Publications régulières.</a:t>
            </a:r>
          </a:p>
        </p:txBody>
      </p:sp>
      <p:sp>
        <p:nvSpPr>
          <p:cNvPr id="7" name="Rectangle : coins arrondis 6">
            <a:extLst>
              <a:ext uri="{FF2B5EF4-FFF2-40B4-BE49-F238E27FC236}">
                <a16:creationId xmlns:a16="http://schemas.microsoft.com/office/drawing/2014/main" id="{E48E3A92-9F1B-79D2-99B5-3701A98EEEDB}"/>
              </a:ext>
            </a:extLst>
          </p:cNvPr>
          <p:cNvSpPr/>
          <p:nvPr/>
        </p:nvSpPr>
        <p:spPr>
          <a:xfrm>
            <a:off x="505462" y="2552699"/>
            <a:ext cx="3085464" cy="1857375"/>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n-US" sz="1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SEA (Google Ads) (20%)</a:t>
            </a:r>
          </a:p>
          <a:p>
            <a:pPr algn="just">
              <a:lnSpc>
                <a:spcPct val="107000"/>
              </a:lnSpc>
              <a:spcAft>
                <a:spcPts val="800"/>
              </a:spcAft>
            </a:pPr>
            <a:r>
              <a:rPr lang="en-US"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Budget mensuel</a:t>
            </a:r>
            <a:r>
              <a:rPr lang="en-US" sz="105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2 000 euros</a:t>
            </a:r>
          </a:p>
          <a:p>
            <a:pPr algn="just">
              <a:lnSpc>
                <a:spcPct val="107000"/>
              </a:lnSpc>
              <a:spcAft>
                <a:spcPts val="800"/>
              </a:spcAft>
            </a:pPr>
            <a:r>
              <a:rPr lang="en-US"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en-US"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Search Ads.</a:t>
            </a:r>
          </a:p>
          <a:p>
            <a:pPr algn="just">
              <a:lnSpc>
                <a:spcPct val="107000"/>
              </a:lnSpc>
              <a:spcAft>
                <a:spcPts val="800"/>
              </a:spcAft>
            </a:pPr>
            <a:r>
              <a:rPr lang="en-US"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Display Ads.</a:t>
            </a:r>
          </a:p>
          <a:p>
            <a:pPr algn="just">
              <a:lnSpc>
                <a:spcPct val="107000"/>
              </a:lnSpc>
              <a:spcAft>
                <a:spcPts val="800"/>
              </a:spcAft>
            </a:pPr>
            <a:r>
              <a:rPr lang="en-US"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Remarketing Ads.</a:t>
            </a:r>
            <a:endParaRPr lang="en-US" sz="1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 coins arrondis 3">
            <a:extLst>
              <a:ext uri="{FF2B5EF4-FFF2-40B4-BE49-F238E27FC236}">
                <a16:creationId xmlns:a16="http://schemas.microsoft.com/office/drawing/2014/main" id="{F7A5A4B2-6423-1B3B-1EAD-E6CB97D8E68B}"/>
              </a:ext>
            </a:extLst>
          </p:cNvPr>
          <p:cNvSpPr/>
          <p:nvPr/>
        </p:nvSpPr>
        <p:spPr>
          <a:xfrm>
            <a:off x="3972562" y="2581274"/>
            <a:ext cx="3085464" cy="1857375"/>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fr-FR" sz="1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Publicité sur Facebook &amp; Instagram (20%)</a:t>
            </a:r>
          </a:p>
          <a:p>
            <a:pPr algn="just">
              <a:lnSpc>
                <a:spcPct val="107000"/>
              </a:lnSpc>
              <a:spcAft>
                <a:spcPts val="800"/>
              </a:spcAft>
            </a:pPr>
            <a:r>
              <a:rPr lang="fr-FR"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Budget mensuel: 2 000 euros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Publicités ciblées.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Remarketing.</a:t>
            </a:r>
          </a:p>
        </p:txBody>
      </p:sp>
      <p:sp>
        <p:nvSpPr>
          <p:cNvPr id="5" name="Rectangle : coins arrondis 4">
            <a:extLst>
              <a:ext uri="{FF2B5EF4-FFF2-40B4-BE49-F238E27FC236}">
                <a16:creationId xmlns:a16="http://schemas.microsoft.com/office/drawing/2014/main" id="{606592BE-FA52-E953-18B3-DFA334CD0F11}"/>
              </a:ext>
            </a:extLst>
          </p:cNvPr>
          <p:cNvSpPr/>
          <p:nvPr/>
        </p:nvSpPr>
        <p:spPr>
          <a:xfrm>
            <a:off x="7458712" y="2628899"/>
            <a:ext cx="3085464" cy="1857375"/>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fr-FR" sz="1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Publicité sur YouTube (10%)</a:t>
            </a:r>
          </a:p>
          <a:p>
            <a:pPr algn="just">
              <a:lnSpc>
                <a:spcPct val="107000"/>
              </a:lnSpc>
              <a:spcAft>
                <a:spcPts val="800"/>
              </a:spcAft>
            </a:pPr>
            <a:endParaRPr lang="fr-FR" sz="9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Budget mensuel: 1 000 euros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Vidéos promotionnelles.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Publicités ciblées.</a:t>
            </a:r>
          </a:p>
        </p:txBody>
      </p:sp>
      <p:sp>
        <p:nvSpPr>
          <p:cNvPr id="8" name="Rectangle : coins arrondis 7">
            <a:extLst>
              <a:ext uri="{FF2B5EF4-FFF2-40B4-BE49-F238E27FC236}">
                <a16:creationId xmlns:a16="http://schemas.microsoft.com/office/drawing/2014/main" id="{AD1788AA-3315-6B8E-CB6D-1BDBE6CA9EBD}"/>
              </a:ext>
            </a:extLst>
          </p:cNvPr>
          <p:cNvSpPr/>
          <p:nvPr/>
        </p:nvSpPr>
        <p:spPr>
          <a:xfrm>
            <a:off x="514987" y="4610099"/>
            <a:ext cx="3085464" cy="1857375"/>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fr-FR" sz="1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Emailing (10%)</a:t>
            </a:r>
          </a:p>
          <a:p>
            <a:pPr algn="just">
              <a:lnSpc>
                <a:spcPct val="107000"/>
              </a:lnSpc>
              <a:spcAft>
                <a:spcPts val="800"/>
              </a:spcAft>
            </a:pPr>
            <a:r>
              <a:rPr lang="fr-FR"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Budget mensuel: 1 000 euros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Campagnes de fidélisation.</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Newsletters mensuelles.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Offres exclusives.</a:t>
            </a:r>
          </a:p>
        </p:txBody>
      </p:sp>
      <p:sp>
        <p:nvSpPr>
          <p:cNvPr id="15" name="Rectangle : coins arrondis 14">
            <a:extLst>
              <a:ext uri="{FF2B5EF4-FFF2-40B4-BE49-F238E27FC236}">
                <a16:creationId xmlns:a16="http://schemas.microsoft.com/office/drawing/2014/main" id="{30504351-9DC2-49AD-DD81-80AB6F04FAAB}"/>
              </a:ext>
            </a:extLst>
          </p:cNvPr>
          <p:cNvSpPr/>
          <p:nvPr/>
        </p:nvSpPr>
        <p:spPr>
          <a:xfrm>
            <a:off x="3963037" y="4610099"/>
            <a:ext cx="3085464" cy="1857375"/>
          </a:xfrm>
          <a:prstGeom prst="roundRect">
            <a:avLst/>
          </a:prstGeom>
          <a:solidFill>
            <a:srgbClr val="9E5E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fr-FR" sz="1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Influence (20%)</a:t>
            </a:r>
          </a:p>
          <a:p>
            <a:pPr algn="just">
              <a:lnSpc>
                <a:spcPct val="107000"/>
              </a:lnSpc>
              <a:spcAft>
                <a:spcPts val="800"/>
              </a:spcAft>
            </a:pPr>
            <a:endPar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Budget mensuel: 2 000 euros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Activités: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Collaboration avec influenceurs.</a:t>
            </a:r>
          </a:p>
          <a:p>
            <a:pPr algn="just">
              <a:lnSpc>
                <a:spcPct val="107000"/>
              </a:lnSpc>
              <a:spcAft>
                <a:spcPts val="800"/>
              </a:spcAft>
            </a:pPr>
            <a:r>
              <a:rPr lang="fr-FR"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 Nuits gratuites et repas en échange de promotion.</a:t>
            </a:r>
          </a:p>
        </p:txBody>
      </p:sp>
    </p:spTree>
    <p:extLst>
      <p:ext uri="{BB962C8B-B14F-4D97-AF65-F5344CB8AC3E}">
        <p14:creationId xmlns:p14="http://schemas.microsoft.com/office/powerpoint/2010/main" val="41790422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Budget –Tableau du budget prévisionnel</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pic>
        <p:nvPicPr>
          <p:cNvPr id="3" name="Image 2">
            <a:extLst>
              <a:ext uri="{FF2B5EF4-FFF2-40B4-BE49-F238E27FC236}">
                <a16:creationId xmlns:a16="http://schemas.microsoft.com/office/drawing/2014/main" id="{37348EF1-2680-0158-F29A-15C2FE061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878" y="1446831"/>
            <a:ext cx="11675948" cy="5072899"/>
          </a:xfrm>
          <a:prstGeom prst="rect">
            <a:avLst/>
          </a:prstGeom>
        </p:spPr>
      </p:pic>
    </p:spTree>
    <p:extLst>
      <p:ext uri="{BB962C8B-B14F-4D97-AF65-F5344CB8AC3E}">
        <p14:creationId xmlns:p14="http://schemas.microsoft.com/office/powerpoint/2010/main" val="39825160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F6F11216-A83E-4F93-6B4A-A504D92C8425}"/>
              </a:ext>
            </a:extLst>
          </p:cNvPr>
          <p:cNvSpPr>
            <a:spLocks noGrp="1"/>
          </p:cNvSpPr>
          <p:nvPr>
            <p:ph type="title"/>
          </p:nvPr>
        </p:nvSpPr>
        <p:spPr>
          <a:xfrm>
            <a:off x="521207" y="448056"/>
            <a:ext cx="10441433" cy="640080"/>
          </a:xfrm>
        </p:spPr>
        <p:txBody>
          <a:bodyPr rtlCol="0">
            <a:noAutofit/>
          </a:bodyPr>
          <a:lstStyle/>
          <a:p>
            <a:pPr>
              <a:spcAft>
                <a:spcPts val="2000"/>
              </a:spcAft>
            </a:pPr>
            <a:r>
              <a:rPr lang="fr-FR" sz="2800" dirty="0">
                <a:solidFill>
                  <a:prstClr val="black">
                    <a:lumMod val="75000"/>
                    <a:lumOff val="25000"/>
                  </a:prstClr>
                </a:solidFill>
                <a:latin typeface="Segoe UI" panose="020B0502040204020203" pitchFamily="34" charset="0"/>
                <a:cs typeface="Segoe UI" panose="020B0502040204020203" pitchFamily="34" charset="0"/>
              </a:rPr>
              <a:t>        Le Budget – Le ROI (retour sur investissement) prévisionnel</a:t>
            </a:r>
            <a:endParaRPr lang="fr-FR" sz="2800" b="1" dirty="0">
              <a:solidFill>
                <a:schemeClr val="accent1"/>
              </a:solidFill>
              <a:latin typeface="Segoe UI" panose="020B0502040204020203" pitchFamily="34" charset="0"/>
              <a:cs typeface="Segoe UI" panose="020B0502040204020203" pitchFamily="34" charset="0"/>
            </a:endParaRPr>
          </a:p>
        </p:txBody>
      </p:sp>
      <p:grpSp>
        <p:nvGrpSpPr>
          <p:cNvPr id="10" name="Groupe 9" descr="Petit cercle contenant le chiffre 1 pour indiquer la première étape">
            <a:extLst>
              <a:ext uri="{FF2B5EF4-FFF2-40B4-BE49-F238E27FC236}">
                <a16:creationId xmlns:a16="http://schemas.microsoft.com/office/drawing/2014/main" id="{12E5916E-52DA-D55B-4EC9-60A3C9D0A0CD}"/>
              </a:ext>
            </a:extLst>
          </p:cNvPr>
          <p:cNvGrpSpPr/>
          <p:nvPr/>
        </p:nvGrpSpPr>
        <p:grpSpPr bwMode="blackWhite">
          <a:xfrm>
            <a:off x="531552" y="620139"/>
            <a:ext cx="558179" cy="409838"/>
            <a:chOff x="6953426" y="711274"/>
            <a:chExt cx="558179" cy="409838"/>
          </a:xfrm>
          <a:solidFill>
            <a:schemeClr val="accent1"/>
          </a:solidFill>
        </p:grpSpPr>
        <p:sp>
          <p:nvSpPr>
            <p:cNvPr id="11" name="Ovale 18" descr="Petit cercle">
              <a:extLst>
                <a:ext uri="{FF2B5EF4-FFF2-40B4-BE49-F238E27FC236}">
                  <a16:creationId xmlns:a16="http://schemas.microsoft.com/office/drawing/2014/main" id="{8C5CED00-C1C8-F065-7E8E-2CA71B8B27EA}"/>
                </a:ext>
              </a:extLst>
            </p:cNvPr>
            <p:cNvSpPr/>
            <p:nvPr/>
          </p:nvSpPr>
          <p:spPr bwMode="blackWhite">
            <a:xfrm>
              <a:off x="7025069" y="711274"/>
              <a:ext cx="409838" cy="409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2" name="Zone de texte 19" descr="Chiffre 1">
              <a:extLst>
                <a:ext uri="{FF2B5EF4-FFF2-40B4-BE49-F238E27FC236}">
                  <a16:creationId xmlns:a16="http://schemas.microsoft.com/office/drawing/2014/main" id="{3818A4E9-5896-13FC-70BB-95E8E2650F0E}"/>
                </a:ext>
              </a:extLst>
            </p:cNvPr>
            <p:cNvSpPr txBox="1">
              <a:spLocks noChangeAspect="1"/>
            </p:cNvSpPr>
            <p:nvPr/>
          </p:nvSpPr>
          <p:spPr bwMode="blackWhite">
            <a:xfrm>
              <a:off x="6953426" y="727564"/>
              <a:ext cx="558179" cy="369332"/>
            </a:xfrm>
            <a:prstGeom prst="rect">
              <a:avLst/>
            </a:prstGeom>
            <a:grp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pic>
        <p:nvPicPr>
          <p:cNvPr id="4" name="Image 3">
            <a:extLst>
              <a:ext uri="{FF2B5EF4-FFF2-40B4-BE49-F238E27FC236}">
                <a16:creationId xmlns:a16="http://schemas.microsoft.com/office/drawing/2014/main" id="{BD297594-471D-0684-90D0-52BB31EC62A7}"/>
              </a:ext>
            </a:extLst>
          </p:cNvPr>
          <p:cNvPicPr>
            <a:picLocks noChangeAspect="1"/>
          </p:cNvPicPr>
          <p:nvPr/>
        </p:nvPicPr>
        <p:blipFill>
          <a:blip r:embed="rId3"/>
          <a:stretch>
            <a:fillRect/>
          </a:stretch>
        </p:blipFill>
        <p:spPr>
          <a:xfrm>
            <a:off x="383726" y="1692146"/>
            <a:ext cx="11383016" cy="3579651"/>
          </a:xfrm>
          <a:prstGeom prst="rect">
            <a:avLst/>
          </a:prstGeom>
        </p:spPr>
      </p:pic>
    </p:spTree>
    <p:extLst>
      <p:ext uri="{BB962C8B-B14F-4D97-AF65-F5344CB8AC3E}">
        <p14:creationId xmlns:p14="http://schemas.microsoft.com/office/powerpoint/2010/main" val="35783840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Personnalisé">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7315_TF10001108_Win32" id="{08D89365-2E4C-432D-9349-8DF9B80AEEA1}" vid="{010FF314-90DF-4A21-BD0D-ADCBA34234A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{556896ED-7525-4767-BA7A-8AD57428E390}tf10001108_win32</Template>
  <TotalTime>10861</TotalTime>
  <Words>2184</Words>
  <Application>Microsoft Office PowerPoint</Application>
  <PresentationFormat>Grand écran</PresentationFormat>
  <Paragraphs>318</Paragraphs>
  <Slides>37</Slides>
  <Notes>37</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37</vt:i4>
      </vt:variant>
    </vt:vector>
  </HeadingPairs>
  <TitlesOfParts>
    <vt:vector size="46" baseType="lpstr">
      <vt:lpstr>Arial</vt:lpstr>
      <vt:lpstr>Calibri</vt:lpstr>
      <vt:lpstr>Gist lite</vt:lpstr>
      <vt:lpstr>Open Sans Light</vt:lpstr>
      <vt:lpstr>Segoe UI</vt:lpstr>
      <vt:lpstr>Segoe UI Light</vt:lpstr>
      <vt:lpstr>Segoe UI Semibold</vt:lpstr>
      <vt:lpstr>Symbol</vt:lpstr>
      <vt:lpstr>Personnalisé</vt:lpstr>
      <vt:lpstr>Présentation PowerPoint</vt:lpstr>
      <vt:lpstr>SOMMAIRE</vt:lpstr>
      <vt:lpstr>I-PLAN MARKETING</vt:lpstr>
      <vt:lpstr>        Introduction : Le marché de l’hôtellerie et son contexte </vt:lpstr>
      <vt:lpstr>        Introduction : Le marché de l’hôtellerie et son contexte </vt:lpstr>
      <vt:lpstr>        Les objectifs SMART </vt:lpstr>
      <vt:lpstr>        Les objectifs SMART </vt:lpstr>
      <vt:lpstr>        Les objectifs SMART </vt:lpstr>
      <vt:lpstr>        Le benchmark des concurrents</vt:lpstr>
      <vt:lpstr>Présentation PowerPoint</vt:lpstr>
      <vt:lpstr>Présentation PowerPoint</vt:lpstr>
      <vt:lpstr>Présentation PowerPoint</vt:lpstr>
      <vt:lpstr>        Le SWOT </vt:lpstr>
      <vt:lpstr>        Le SWOT </vt:lpstr>
      <vt:lpstr>        La segmentation des cibles</vt:lpstr>
      <vt:lpstr>        La segmentation des cibles</vt:lpstr>
      <vt:lpstr>        La segmentation des cibles</vt:lpstr>
      <vt:lpstr>        La segmentation des cibles</vt:lpstr>
      <vt:lpstr>        La segmentation des cibles</vt:lpstr>
      <vt:lpstr>II-PLAN D’ACTION</vt:lpstr>
      <vt:lpstr>        Plan d’action: Fidélisation</vt:lpstr>
      <vt:lpstr>        Plan d’action: Acquisition</vt:lpstr>
      <vt:lpstr>        Plan d’action: Acquisition</vt:lpstr>
      <vt:lpstr>        Plan d’action: Acquisition</vt:lpstr>
      <vt:lpstr>        Plan d’action: Acquisition</vt:lpstr>
      <vt:lpstr>        Plan d’action: Acquisition</vt:lpstr>
      <vt:lpstr>        Plan d’action: Acquisition</vt:lpstr>
      <vt:lpstr>        Plan d’action: Acquisition</vt:lpstr>
      <vt:lpstr>        Plan d’action: Acquisition</vt:lpstr>
      <vt:lpstr>        Plan d’action: Acquisition</vt:lpstr>
      <vt:lpstr>        Plan d’action: Acquisition</vt:lpstr>
      <vt:lpstr>        Tableau de suivi des KPI</vt:lpstr>
      <vt:lpstr>        Le Budget</vt:lpstr>
      <vt:lpstr>        Le Budget</vt:lpstr>
      <vt:lpstr>Présentation PowerPoint</vt:lpstr>
      <vt:lpstr>        Le Budget –Tableau du budget prévisionnel</vt:lpstr>
      <vt:lpstr>        Le Budget – Le ROI (retour sur investissement) prévisionnel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ORTHOPI@</dc:title>
  <dc:creator>Mon espace</dc:creator>
  <cp:keywords/>
  <cp:lastModifiedBy>Mon espace</cp:lastModifiedBy>
  <cp:revision>29</cp:revision>
  <dcterms:created xsi:type="dcterms:W3CDTF">2024-05-23T17:20:38Z</dcterms:created>
  <dcterms:modified xsi:type="dcterms:W3CDTF">2024-07-10T19:30:43Z</dcterms:modified>
  <cp:version/>
</cp:coreProperties>
</file>